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45"/>
  </p:notesMasterIdLst>
  <p:handoutMasterIdLst>
    <p:handoutMasterId r:id="rId46"/>
  </p:handoutMasterIdLst>
  <p:sldIdLst>
    <p:sldId id="347" r:id="rId2"/>
    <p:sldId id="362" r:id="rId3"/>
    <p:sldId id="353" r:id="rId4"/>
    <p:sldId id="423" r:id="rId5"/>
    <p:sldId id="392" r:id="rId6"/>
    <p:sldId id="393" r:id="rId7"/>
    <p:sldId id="376" r:id="rId8"/>
    <p:sldId id="417" r:id="rId9"/>
    <p:sldId id="367" r:id="rId10"/>
    <p:sldId id="418" r:id="rId11"/>
    <p:sldId id="420" r:id="rId12"/>
    <p:sldId id="365" r:id="rId13"/>
    <p:sldId id="377" r:id="rId14"/>
    <p:sldId id="394" r:id="rId15"/>
    <p:sldId id="368" r:id="rId16"/>
    <p:sldId id="372" r:id="rId17"/>
    <p:sldId id="371" r:id="rId18"/>
    <p:sldId id="378" r:id="rId19"/>
    <p:sldId id="375" r:id="rId20"/>
    <p:sldId id="369" r:id="rId21"/>
    <p:sldId id="407" r:id="rId22"/>
    <p:sldId id="397" r:id="rId23"/>
    <p:sldId id="396" r:id="rId24"/>
    <p:sldId id="398" r:id="rId25"/>
    <p:sldId id="399" r:id="rId26"/>
    <p:sldId id="400" r:id="rId27"/>
    <p:sldId id="395" r:id="rId28"/>
    <p:sldId id="401" r:id="rId29"/>
    <p:sldId id="402" r:id="rId30"/>
    <p:sldId id="403" r:id="rId31"/>
    <p:sldId id="404" r:id="rId32"/>
    <p:sldId id="370" r:id="rId33"/>
    <p:sldId id="408" r:id="rId34"/>
    <p:sldId id="409" r:id="rId35"/>
    <p:sldId id="405" r:id="rId36"/>
    <p:sldId id="406" r:id="rId37"/>
    <p:sldId id="410" r:id="rId38"/>
    <p:sldId id="421" r:id="rId39"/>
    <p:sldId id="361" r:id="rId40"/>
    <p:sldId id="419" r:id="rId41"/>
    <p:sldId id="411" r:id="rId42"/>
    <p:sldId id="412" r:id="rId43"/>
    <p:sldId id="413" r:id="rId44"/>
  </p:sldIdLst>
  <p:sldSz cx="9144000" cy="6858000" type="screen4x3"/>
  <p:notesSz cx="6858000" cy="9144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SEPH L. HELLERSTEIN" initials="JLH [2]" lastIdx="1" clrIdx="0"/>
  <p:cmAuthor id="2" name="justin" initials="j" lastIdx="2" clrIdx="1"/>
  <p:cmAuthor id="3" name="amc" initials="amc" lastIdx="8" clrIdx="2"/>
  <p:cmAuthor id="4" name="JOSEPH L. HELLERSTEIN" initials="JLH" lastIdx="8" clrIdx="3"/>
  <p:cmAuthor id="5" name="JOSEPH L. HELLERSTEIN" initials="JLH [3]" lastIdx="1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A7FF"/>
    <a:srgbClr val="3B18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60"/>
    <p:restoredTop sz="91308"/>
  </p:normalViewPr>
  <p:slideViewPr>
    <p:cSldViewPr snapToObjects="1">
      <p:cViewPr varScale="1">
        <p:scale>
          <a:sx n="99" d="100"/>
          <a:sy n="99" d="100"/>
        </p:scale>
        <p:origin x="2104" y="1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336" y="521016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commentAuthors" Target="commentAuthors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05BE4F18-81D8-4BC1-98BD-D84381BD97DF}" type="datetimeFigureOut">
              <a:rPr lang="en-US" altLang="x-none"/>
              <a:pPr>
                <a:defRPr/>
              </a:pPr>
              <a:t>10/7/19</a:t>
            </a:fld>
            <a:endParaRPr lang="en-US" altLang="x-non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783BC0B9-C385-45F2-A496-F5EEADCF36A2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40612521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DCC3E5AD-E8F4-4AA4-AA5E-D6F4AD4B1421}" type="datetimeFigureOut">
              <a:rPr lang="en-US" altLang="x-none"/>
              <a:pPr>
                <a:defRPr/>
              </a:pPr>
              <a:t>10/7/19</a:t>
            </a:fld>
            <a:endParaRPr lang="en-US" altLang="x-non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1E3608CA-DBCA-4E8F-8DAB-6E1AFAF19782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47888468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E3608CA-DBCA-4E8F-8DAB-6E1AFAF19782}" type="slidenum">
              <a:rPr lang="en-US" altLang="x-none" smtClean="0"/>
              <a:pPr>
                <a:defRPr/>
              </a:pPr>
              <a:t>1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563895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happens if height is too high? Limit of model?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E3608CA-DBCA-4E8F-8DAB-6E1AFAF19782}" type="slidenum">
              <a:rPr lang="en-US" altLang="x-none" smtClean="0"/>
              <a:pPr>
                <a:defRPr/>
              </a:pPr>
              <a:t>4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2456139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E3608CA-DBCA-4E8F-8DAB-6E1AFAF19782}" type="slidenum">
              <a:rPr lang="en-US" altLang="x-none" smtClean="0"/>
              <a:pPr>
                <a:defRPr/>
              </a:pPr>
              <a:t>5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6305062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State vs. input variables for time?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E3608CA-DBCA-4E8F-8DAB-6E1AFAF19782}" type="slidenum">
              <a:rPr lang="en-US" altLang="x-none" smtClean="0"/>
              <a:pPr>
                <a:defRPr/>
              </a:pPr>
              <a:t>19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3718572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are there only arrows between adjacent states? Why is the last array lambda?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E3608CA-DBCA-4E8F-8DAB-6E1AFAF19782}" type="slidenum">
              <a:rPr lang="en-US" altLang="x-none" smtClean="0"/>
              <a:pPr>
                <a:defRPr/>
              </a:pPr>
              <a:t>34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5908592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are there only arrows between adjacent states? Why is the last array lambda?</a:t>
            </a:r>
          </a:p>
          <a:p>
            <a:r>
              <a:rPr lang="en-US" dirty="0"/>
              <a:t>B arrows go to the left; A arrows go to the right.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E3608CA-DBCA-4E8F-8DAB-6E1AFAF19782}" type="slidenum">
              <a:rPr lang="en-US" altLang="x-none" smtClean="0"/>
              <a:pPr>
                <a:defRPr/>
              </a:pPr>
              <a:t>37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7787741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E3608CA-DBCA-4E8F-8DAB-6E1AFAF19782}" type="slidenum">
              <a:rPr lang="en-US" altLang="x-none" smtClean="0"/>
              <a:pPr>
                <a:defRPr/>
              </a:pPr>
              <a:t>38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5746416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B185A"/>
          </a:solidFill>
          <a:ln w="222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228600" y="254000"/>
            <a:ext cx="8686800" cy="6418263"/>
          </a:xfrm>
          <a:prstGeom prst="rect">
            <a:avLst/>
          </a:prstGeom>
          <a:noFill/>
          <a:ln w="222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447675" y="152400"/>
            <a:ext cx="3314700" cy="215900"/>
          </a:xfrm>
          <a:prstGeom prst="rect">
            <a:avLst/>
          </a:prstGeom>
          <a:solidFill>
            <a:srgbClr val="3B185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pic>
        <p:nvPicPr>
          <p:cNvPr id="7" name="Picture 9" descr="UW.Wordmark_ctr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rapezoid 7"/>
          <p:cNvSpPr/>
          <p:nvPr userDrawn="1"/>
        </p:nvSpPr>
        <p:spPr>
          <a:xfrm flipV="1">
            <a:off x="8167688" y="6348413"/>
            <a:ext cx="585787" cy="396875"/>
          </a:xfrm>
          <a:prstGeom prst="trapezoid">
            <a:avLst/>
          </a:prstGeom>
          <a:solidFill>
            <a:srgbClr val="3B185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pic>
        <p:nvPicPr>
          <p:cNvPr id="9" name="Picture 11" descr="UW_W-Logo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9275" y="6348413"/>
            <a:ext cx="5937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52600"/>
            <a:ext cx="7772400" cy="14700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508375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447675" y="5943600"/>
            <a:ext cx="21336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14675" y="5943600"/>
            <a:ext cx="2895600" cy="365125"/>
          </a:xfrm>
        </p:spPr>
        <p:txBody>
          <a:bodyPr/>
          <a:lstStyle>
            <a:lvl1pPr>
              <a:defRPr smtClean="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43675" y="5943600"/>
            <a:ext cx="2133600" cy="365125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86B70CF0-7673-4231-A8DF-C83F6333DC4A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0984698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8382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371600"/>
            <a:ext cx="8229600" cy="45720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47675" y="6096000"/>
            <a:ext cx="21336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43675" y="609600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F28E452-D2D8-47BA-BE45-E1562FFD7E8A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9800699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533401"/>
            <a:ext cx="2057400" cy="5410200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533400"/>
            <a:ext cx="6019800" cy="5410201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47675" y="6096000"/>
            <a:ext cx="21336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43675" y="609600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68BD57A-FCD1-46D0-B4F3-27475AE259D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313335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447675" y="152400"/>
            <a:ext cx="3314700" cy="2159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pic>
        <p:nvPicPr>
          <p:cNvPr id="5" name="Picture 8" descr="UW.Wordmark_ctr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Group 19"/>
          <p:cNvGrpSpPr>
            <a:grpSpLocks noChangeAspect="1"/>
          </p:cNvGrpSpPr>
          <p:nvPr userDrawn="1"/>
        </p:nvGrpSpPr>
        <p:grpSpPr bwMode="auto">
          <a:xfrm>
            <a:off x="8167688" y="6348413"/>
            <a:ext cx="595312" cy="400050"/>
            <a:chOff x="8045450" y="6222997"/>
            <a:chExt cx="745067" cy="500464"/>
          </a:xfrm>
        </p:grpSpPr>
        <p:sp>
          <p:nvSpPr>
            <p:cNvPr id="7" name="Trapezoid 6"/>
            <p:cNvSpPr/>
            <p:nvPr userDrawn="1"/>
          </p:nvSpPr>
          <p:spPr>
            <a:xfrm flipV="1">
              <a:off x="8045450" y="6222997"/>
              <a:ext cx="733146" cy="494505"/>
            </a:xfrm>
            <a:prstGeom prst="trapezoi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>
                <a:solidFill>
                  <a:srgbClr val="FFFFFF"/>
                </a:solidFill>
                <a:ea typeface="ＭＳ Ｐゴシック" charset="0"/>
                <a:cs typeface="ＭＳ Ｐゴシック" charset="0"/>
              </a:endParaRPr>
            </a:p>
          </p:txBody>
        </p:sp>
        <p:pic>
          <p:nvPicPr>
            <p:cNvPr id="8" name="Picture 7" descr="UW_W-Logo_RGB.png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8047567" y="6223002"/>
              <a:ext cx="742950" cy="500459"/>
            </a:xfrm>
            <a:prstGeom prst="rect">
              <a:avLst/>
            </a:prstGeom>
            <a:ln>
              <a:noFill/>
            </a:ln>
            <a:effectLst>
              <a:glow rad="38100">
                <a:schemeClr val="bg1"/>
              </a:glow>
            </a:effectLst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838200"/>
          </a:xfrm>
          <a:prstGeom prst="rect">
            <a:avLst/>
          </a:prstGeom>
        </p:spPr>
        <p:txBody>
          <a:bodyPr/>
          <a:lstStyle>
            <a:lvl1pPr>
              <a:defRPr sz="36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57200" y="1371599"/>
            <a:ext cx="8229600" cy="4572001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F4E9CC-9D91-476E-91FD-5BEEC164293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6164575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838200"/>
          </a:xfrm>
          <a:prstGeom prst="rect">
            <a:avLst/>
          </a:prstGeom>
        </p:spPr>
        <p:txBody>
          <a:bodyPr/>
          <a:lstStyle>
            <a:lvl1pPr>
              <a:defRPr sz="36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6553200" y="6264275"/>
            <a:ext cx="16002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D48AF5-AD24-49E4-870F-03E7FFAFF73D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2683920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716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13"/>
          </p:nvPr>
        </p:nvSpPr>
        <p:spPr>
          <a:xfrm>
            <a:off x="457200" y="13716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838200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>
          <a:xfrm>
            <a:off x="6096000" y="6264275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E0F3666-4F92-4AFE-AA79-734D2E6D8EFE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2240081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838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6172200" y="6264275"/>
            <a:ext cx="19050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60CB552-6A5F-485E-BCBC-10B8AA1A3860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997223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838200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 dirty="0" err="1"/>
              <a:t>Hellerstein</a:t>
            </a:r>
            <a:r>
              <a:rPr lang="en-US" dirty="0"/>
              <a:t> &amp; </a:t>
            </a:r>
            <a:r>
              <a:rPr lang="en-US" dirty="0" err="1"/>
              <a:t>Sauro</a:t>
            </a:r>
            <a:r>
              <a:rPr lang="en-US" dirty="0"/>
              <a:t>, 2018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7696200" y="6324600"/>
            <a:ext cx="5334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E4304A7-0FB2-4094-BC1E-DB17183AD0C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5349609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6400800" y="6324600"/>
            <a:ext cx="1609725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1F96DF4-0A1C-4FFD-A010-55DAD04D9A67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2782014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3008313" cy="106680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533401"/>
            <a:ext cx="5111750" cy="5410200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76400"/>
            <a:ext cx="3008313" cy="426720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447675" y="6096000"/>
            <a:ext cx="21336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43675" y="609600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9811D7C-4033-419C-969A-BBAEE2EDFC2C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996723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6482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3959225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214938"/>
            <a:ext cx="5486400" cy="7286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447675" y="6096000"/>
            <a:ext cx="21336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43675" y="609600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E8D658-39E5-437A-8A5B-1BB29676E30D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285634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14675" y="6264275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1200" smtClean="0">
                <a:solidFill>
                  <a:srgbClr val="898989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grpSp>
        <p:nvGrpSpPr>
          <p:cNvPr id="1027" name="Group 19"/>
          <p:cNvGrpSpPr>
            <a:grpSpLocks noChangeAspect="1"/>
          </p:cNvGrpSpPr>
          <p:nvPr userDrawn="1"/>
        </p:nvGrpSpPr>
        <p:grpSpPr bwMode="auto">
          <a:xfrm>
            <a:off x="8167688" y="6348413"/>
            <a:ext cx="595312" cy="400050"/>
            <a:chOff x="8045450" y="6222997"/>
            <a:chExt cx="745067" cy="500464"/>
          </a:xfrm>
        </p:grpSpPr>
        <p:sp>
          <p:nvSpPr>
            <p:cNvPr id="9" name="Trapezoid 8"/>
            <p:cNvSpPr/>
            <p:nvPr userDrawn="1"/>
          </p:nvSpPr>
          <p:spPr>
            <a:xfrm flipV="1">
              <a:off x="8045450" y="6222997"/>
              <a:ext cx="733146" cy="494505"/>
            </a:xfrm>
            <a:prstGeom prst="trapezoi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>
                <a:solidFill>
                  <a:srgbClr val="FFFFFF"/>
                </a:solidFill>
                <a:ea typeface="ＭＳ Ｐゴシック" charset="0"/>
                <a:cs typeface="ＭＳ Ｐゴシック" charset="0"/>
              </a:endParaRPr>
            </a:p>
          </p:txBody>
        </p:sp>
        <p:pic>
          <p:nvPicPr>
            <p:cNvPr id="10" name="Picture 9" descr="UW_W-Logo_RGB.png"/>
            <p:cNvPicPr>
              <a:picLocks noChangeAspect="1"/>
            </p:cNvPicPr>
            <p:nvPr userDrawn="1"/>
          </p:nvPicPr>
          <p:blipFill>
            <a:blip r:embed="rId13"/>
            <a:stretch>
              <a:fillRect/>
            </a:stretch>
          </p:blipFill>
          <p:spPr>
            <a:xfrm>
              <a:off x="8047567" y="6223002"/>
              <a:ext cx="742950" cy="500459"/>
            </a:xfrm>
            <a:prstGeom prst="rect">
              <a:avLst/>
            </a:prstGeom>
            <a:ln>
              <a:noFill/>
            </a:ln>
            <a:effectLst>
              <a:glow rad="38100">
                <a:schemeClr val="bg1"/>
              </a:glow>
            </a:effectLst>
          </p:spPr>
        </p:pic>
      </p:grpSp>
      <p:sp>
        <p:nvSpPr>
          <p:cNvPr id="14" name="Rectangle 13"/>
          <p:cNvSpPr/>
          <p:nvPr userDrawn="1"/>
        </p:nvSpPr>
        <p:spPr>
          <a:xfrm>
            <a:off x="228600" y="254000"/>
            <a:ext cx="8686800" cy="6418263"/>
          </a:xfrm>
          <a:prstGeom prst="rect">
            <a:avLst/>
          </a:prstGeom>
          <a:noFill/>
          <a:ln w="22225" cap="flat" cmpd="sng" algn="ctr">
            <a:solidFill>
              <a:srgbClr val="3B185A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pic>
        <p:nvPicPr>
          <p:cNvPr id="1029" name="Picture 8" descr="UW.Wordmark_ctr.jpg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12"/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43675" y="6248400"/>
            <a:ext cx="1381125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27F3DADD-C4F0-4FD0-93A2-8E07AC6F0FB5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20" r:id="rId1"/>
    <p:sldLayoutId id="2147484221" r:id="rId2"/>
    <p:sldLayoutId id="2147484222" r:id="rId3"/>
    <p:sldLayoutId id="2147484223" r:id="rId4"/>
    <p:sldLayoutId id="2147484224" r:id="rId5"/>
    <p:sldLayoutId id="2147484225" r:id="rId6"/>
    <p:sldLayoutId id="2147484226" r:id="rId7"/>
    <p:sldLayoutId id="2147484227" r:id="rId8"/>
    <p:sldLayoutId id="2147484228" r:id="rId9"/>
    <p:sldLayoutId id="2147484229" r:id="rId10"/>
    <p:sldLayoutId id="2147484230" r:id="rId11"/>
  </p:sldLayoutIdLst>
  <p:hf hdr="0" ft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+mj-lt"/>
          <a:ea typeface="ＭＳ Ｐゴシック" pitchFamily="-112" charset="-128"/>
          <a:cs typeface="ＭＳ Ｐゴシック" pitchFamily="-112" charset="-128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ＭＳ Ｐゴシック" pitchFamily="-112" charset="-128"/>
          <a:cs typeface="ＭＳ Ｐゴシック" pitchFamily="-112" charset="-128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ＭＳ Ｐゴシック" pitchFamily="-112" charset="-128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ＭＳ Ｐゴシック" pitchFamily="-112" charset="-128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ＭＳ Ｐゴシック" pitchFamily="-112" charset="-128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ＭＳ Ｐゴシック" pitchFamily="-112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12" Type="http://schemas.openxmlformats.org/officeDocument/2006/relationships/image" Target="../media/image44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7.png"/><Relationship Id="rId3" Type="http://schemas.openxmlformats.org/officeDocument/2006/relationships/image" Target="../media/image45.png"/><Relationship Id="rId7" Type="http://schemas.openxmlformats.org/officeDocument/2006/relationships/image" Target="../media/image51.png"/><Relationship Id="rId12" Type="http://schemas.openxmlformats.org/officeDocument/2006/relationships/image" Target="../media/image5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0.png"/><Relationship Id="rId11" Type="http://schemas.openxmlformats.org/officeDocument/2006/relationships/image" Target="../media/image55.png"/><Relationship Id="rId5" Type="http://schemas.openxmlformats.org/officeDocument/2006/relationships/image" Target="../media/image49.png"/><Relationship Id="rId10" Type="http://schemas.openxmlformats.org/officeDocument/2006/relationships/image" Target="../media/image54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Relationship Id="rId14" Type="http://schemas.openxmlformats.org/officeDocument/2006/relationships/image" Target="../media/image5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6.png"/><Relationship Id="rId5" Type="http://schemas.openxmlformats.org/officeDocument/2006/relationships/image" Target="../media/image72.png"/><Relationship Id="rId4" Type="http://schemas.openxmlformats.org/officeDocument/2006/relationships/image" Target="../media/image75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Relationship Id="rId9" Type="http://schemas.openxmlformats.org/officeDocument/2006/relationships/image" Target="../media/image8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7" Type="http://schemas.openxmlformats.org/officeDocument/2006/relationships/image" Target="../media/image89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image" Target="../media/image93.png"/><Relationship Id="rId7" Type="http://schemas.openxmlformats.org/officeDocument/2006/relationships/image" Target="../media/image97.png"/><Relationship Id="rId12" Type="http://schemas.openxmlformats.org/officeDocument/2006/relationships/image" Target="../media/image102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6.png"/><Relationship Id="rId11" Type="http://schemas.openxmlformats.org/officeDocument/2006/relationships/image" Target="../media/image101.png"/><Relationship Id="rId5" Type="http://schemas.openxmlformats.org/officeDocument/2006/relationships/image" Target="../media/image95.png"/><Relationship Id="rId10" Type="http://schemas.openxmlformats.org/officeDocument/2006/relationships/image" Target="../media/image100.png"/><Relationship Id="rId4" Type="http://schemas.openxmlformats.org/officeDocument/2006/relationships/image" Target="../media/image94.png"/><Relationship Id="rId9" Type="http://schemas.openxmlformats.org/officeDocument/2006/relationships/image" Target="../media/image9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7.png"/><Relationship Id="rId4" Type="http://schemas.openxmlformats.org/officeDocument/2006/relationships/image" Target="../media/image105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6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3" Type="http://schemas.openxmlformats.org/officeDocument/2006/relationships/image" Target="../media/image118.png"/><Relationship Id="rId7" Type="http://schemas.openxmlformats.org/officeDocument/2006/relationships/image" Target="../media/image1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1.png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://bigg.ucsd.edu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metacyc.org/" TargetMode="External"/><Relationship Id="rId4" Type="http://schemas.openxmlformats.org/officeDocument/2006/relationships/hyperlink" Target="https://www.genome.jp/kegg/" TargetMode="Externa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tiff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tiff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8.png"/><Relationship Id="rId7" Type="http://schemas.openxmlformats.org/officeDocument/2006/relationships/image" Target="../media/image2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7.tiff"/><Relationship Id="rId9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/>
          <p:cNvSpPr>
            <a:spLocks noGrp="1"/>
          </p:cNvSpPr>
          <p:nvPr>
            <p:ph type="ctrTitle"/>
          </p:nvPr>
        </p:nvSpPr>
        <p:spPr bwMode="auto">
          <a:xfrm>
            <a:off x="304800" y="533400"/>
            <a:ext cx="8382000" cy="14700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 sz="3200" b="1" dirty="0">
                <a:ea typeface="ＭＳ Ｐゴシック" panose="020B0600070205080204" pitchFamily="34" charset="-128"/>
              </a:rPr>
              <a:t>Computational Systems Biology for </a:t>
            </a:r>
            <a:br>
              <a:rPr lang="en-US" altLang="en-US" sz="3200" b="1" dirty="0">
                <a:ea typeface="ＭＳ Ｐゴシック" panose="020B0600070205080204" pitchFamily="34" charset="-128"/>
              </a:rPr>
            </a:br>
            <a:r>
              <a:rPr lang="en-US" altLang="en-US" sz="3200" b="1" dirty="0">
                <a:ea typeface="ＭＳ Ｐゴシック" panose="020B0600070205080204" pitchFamily="34" charset="-128"/>
              </a:rPr>
              <a:t>Medical Applications</a:t>
            </a:r>
            <a:br>
              <a:rPr lang="en-US" altLang="en-US" sz="3200" b="1" dirty="0">
                <a:ea typeface="ＭＳ Ｐゴシック" panose="020B0600070205080204" pitchFamily="34" charset="-128"/>
              </a:rPr>
            </a:br>
            <a:br>
              <a:rPr lang="en-US" altLang="en-US" sz="3200" b="1" dirty="0">
                <a:ea typeface="ＭＳ Ｐゴシック" panose="020B0600070205080204" pitchFamily="34" charset="-128"/>
              </a:rPr>
            </a:br>
            <a:br>
              <a:rPr lang="en-US" altLang="en-US" sz="3200" b="1" dirty="0">
                <a:ea typeface="ＭＳ Ｐゴシック" panose="020B0600070205080204" pitchFamily="34" charset="-128"/>
              </a:rPr>
            </a:br>
            <a:r>
              <a:rPr lang="en-US" altLang="en-US" sz="4000" b="1" u="sng" dirty="0">
                <a:ea typeface="ＭＳ Ｐゴシック" panose="020B0600070205080204" pitchFamily="34" charset="-128"/>
              </a:rPr>
              <a:t>Modeling Essentials</a:t>
            </a:r>
            <a:br>
              <a:rPr lang="en-US" altLang="en-US" b="1" dirty="0">
                <a:ea typeface="ＭＳ Ｐゴシック" panose="020B0600070205080204" pitchFamily="34" charset="-128"/>
              </a:rPr>
            </a:br>
            <a:br>
              <a:rPr lang="en-US" altLang="en-US" b="1" dirty="0">
                <a:ea typeface="ＭＳ Ｐゴシック" panose="020B0600070205080204" pitchFamily="34" charset="-128"/>
              </a:rPr>
            </a:br>
            <a:endParaRPr lang="en-US" altLang="en-US" i="1" dirty="0">
              <a:ea typeface="ＭＳ Ｐゴシック" panose="020B0600070205080204" pitchFamily="34" charset="-128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10F5ED-CA3C-E74C-AA2B-DC3C09E1EB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1000" y="3886200"/>
            <a:ext cx="8382000" cy="1752600"/>
          </a:xfrm>
        </p:spPr>
        <p:txBody>
          <a:bodyPr/>
          <a:lstStyle/>
          <a:p>
            <a:r>
              <a:rPr lang="en-US" dirty="0"/>
              <a:t>Joseph L. </a:t>
            </a:r>
            <a:r>
              <a:rPr lang="en-US" dirty="0" err="1"/>
              <a:t>Hellerstein</a:t>
            </a:r>
            <a:r>
              <a:rPr lang="en-US" dirty="0"/>
              <a:t>*</a:t>
            </a:r>
          </a:p>
          <a:p>
            <a:r>
              <a:rPr lang="en-US" dirty="0"/>
              <a:t>Herbert </a:t>
            </a:r>
            <a:r>
              <a:rPr lang="en-US" dirty="0" err="1"/>
              <a:t>Sauro</a:t>
            </a:r>
            <a:r>
              <a:rPr lang="en-US" dirty="0"/>
              <a:t>**</a:t>
            </a:r>
          </a:p>
          <a:p>
            <a:endParaRPr lang="en-US" dirty="0"/>
          </a:p>
          <a:p>
            <a:r>
              <a:rPr lang="en-US" sz="2800" dirty="0"/>
              <a:t>*</a:t>
            </a:r>
            <a:r>
              <a:rPr lang="en-US" sz="2800" dirty="0" err="1"/>
              <a:t>eScience</a:t>
            </a:r>
            <a:r>
              <a:rPr lang="en-US" sz="2800" dirty="0"/>
              <a:t> Institute, Computer Science &amp; Engineering</a:t>
            </a:r>
          </a:p>
          <a:p>
            <a:r>
              <a:rPr lang="en-US" sz="2800" dirty="0"/>
              <a:t>**</a:t>
            </a:r>
            <a:r>
              <a:rPr lang="en-US" sz="2800" dirty="0" err="1"/>
              <a:t>BioEngineering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2888632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BE041C7-3BFD-5B47-8AFF-37573F4DBF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Characteristics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358C8C5-D77A-E145-A5FD-861361D02D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Linear vs. nonlinear</a:t>
            </a:r>
          </a:p>
          <a:p>
            <a:r>
              <a:rPr lang="en-US" dirty="0"/>
              <a:t>Static vs. dynamic</a:t>
            </a:r>
          </a:p>
          <a:p>
            <a:pPr lvl="1"/>
            <a:r>
              <a:rPr lang="en-US" dirty="0"/>
              <a:t>For dynamic: Time varying vs. time invariant</a:t>
            </a:r>
          </a:p>
          <a:p>
            <a:r>
              <a:rPr lang="en-US" dirty="0"/>
              <a:t>Lumped or distributed parameters</a:t>
            </a:r>
          </a:p>
          <a:p>
            <a:r>
              <a:rPr lang="en-US" dirty="0"/>
              <a:t>Deterministic vs. stochastic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E68B3FF-CD24-BE4F-8391-7489FB15B7D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10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1960170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0314E-BE30-EE48-B368-59A0D4E3C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Assumptions (Approximations)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B9BFD4-A95F-704F-9D25-852C68ADF3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Neglecting small effects (e.g., noise)</a:t>
            </a:r>
          </a:p>
          <a:p>
            <a:r>
              <a:rPr lang="en-US" dirty="0"/>
              <a:t>Environment does not change</a:t>
            </a:r>
          </a:p>
          <a:p>
            <a:pPr lvl="1"/>
            <a:r>
              <a:rPr lang="en-US" dirty="0"/>
              <a:t>Ex: Steady state</a:t>
            </a:r>
          </a:p>
          <a:p>
            <a:r>
              <a:rPr lang="en-US" dirty="0"/>
              <a:t>Replace a complex system with a lumped system</a:t>
            </a:r>
          </a:p>
          <a:p>
            <a:r>
              <a:rPr lang="en-US" dirty="0"/>
              <a:t>Linear relationship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545601-3481-AE44-89C5-C29A867A835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11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548637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7A838-8E7B-204D-A79D-84E74F3DAA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Dimensional Analysis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57BB29-7C9A-2A4A-88F9-249D37DC8CF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12</a:t>
            </a:fld>
            <a:endParaRPr lang="en-US" altLang="x-non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DDF869-03C1-A04E-B96A-9FF0749290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704850"/>
            <a:ext cx="3330457" cy="226695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1C58DE7-33A7-414B-BF26-833D7CA85B65}"/>
              </a:ext>
            </a:extLst>
          </p:cNvPr>
          <p:cNvSpPr/>
          <p:nvPr/>
        </p:nvSpPr>
        <p:spPr>
          <a:xfrm>
            <a:off x="685800" y="785735"/>
            <a:ext cx="3276600" cy="3763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803BEE5-C4CD-FF42-A6B3-348E1FADCF1C}"/>
              </a:ext>
            </a:extLst>
          </p:cNvPr>
          <p:cNvSpPr/>
          <p:nvPr/>
        </p:nvSpPr>
        <p:spPr>
          <a:xfrm>
            <a:off x="3534387" y="1226820"/>
            <a:ext cx="512616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Why dimensional analysis?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Ensure consistent units.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Validate mathematical models.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Derive mathematical models.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2DC575F-555F-EE4B-AB02-6342396FA2F7}"/>
                  </a:ext>
                </a:extLst>
              </p:cNvPr>
              <p:cNvSpPr txBox="1"/>
              <p:nvPr/>
            </p:nvSpPr>
            <p:spPr>
              <a:xfrm>
                <a:off x="1140117" y="3698557"/>
                <a:ext cx="5147691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𝑑h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)−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))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𝑑𝑡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2DC575F-555F-EE4B-AB02-6342396FA2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0117" y="3698557"/>
                <a:ext cx="5147691" cy="492443"/>
              </a:xfrm>
              <a:prstGeom prst="rect">
                <a:avLst/>
              </a:prstGeom>
              <a:blipFill>
                <a:blip r:embed="rId3"/>
                <a:stretch>
                  <a:fillRect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D8F6CF1-2532-D54B-B2CD-6C72473092C5}"/>
                  </a:ext>
                </a:extLst>
              </p:cNvPr>
              <p:cNvSpPr txBox="1"/>
              <p:nvPr/>
            </p:nvSpPr>
            <p:spPr>
              <a:xfrm>
                <a:off x="1600200" y="4491662"/>
                <a:ext cx="34830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D8F6CF1-2532-D54B-B2CD-6C72473092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0200" y="4491662"/>
                <a:ext cx="348300" cy="369332"/>
              </a:xfrm>
              <a:prstGeom prst="rect">
                <a:avLst/>
              </a:prstGeom>
              <a:blipFill>
                <a:blip r:embed="rId4"/>
                <a:stretch>
                  <a:fillRect l="-7143" r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4B13A3A-30C0-424F-A6C3-0CD7AC42FBAC}"/>
                  </a:ext>
                </a:extLst>
              </p:cNvPr>
              <p:cNvSpPr txBox="1"/>
              <p:nvPr/>
            </p:nvSpPr>
            <p:spPr>
              <a:xfrm>
                <a:off x="3186087" y="4491662"/>
                <a:ext cx="95423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4B13A3A-30C0-424F-A6C3-0CD7AC42FB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6087" y="4491662"/>
                <a:ext cx="954236" cy="369332"/>
              </a:xfrm>
              <a:prstGeom prst="rect">
                <a:avLst/>
              </a:prstGeom>
              <a:blipFill>
                <a:blip r:embed="rId5"/>
                <a:stretch>
                  <a:fillRect l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DB79649-2182-D243-BEAF-6CD4E6C2B069}"/>
                  </a:ext>
                </a:extLst>
              </p:cNvPr>
              <p:cNvSpPr txBox="1"/>
              <p:nvPr/>
            </p:nvSpPr>
            <p:spPr>
              <a:xfrm>
                <a:off x="4572000" y="4491662"/>
                <a:ext cx="95423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DB79649-2182-D243-BEAF-6CD4E6C2B0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4491662"/>
                <a:ext cx="954236" cy="369332"/>
              </a:xfrm>
              <a:prstGeom prst="rect">
                <a:avLst/>
              </a:prstGeom>
              <a:blipFill>
                <a:blip r:embed="rId6"/>
                <a:stretch>
                  <a:fillRect l="-2667" r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974EB16-B920-6843-A079-18D4ABD4C282}"/>
                  </a:ext>
                </a:extLst>
              </p:cNvPr>
              <p:cNvSpPr txBox="1"/>
              <p:nvPr/>
            </p:nvSpPr>
            <p:spPr>
              <a:xfrm>
                <a:off x="5710472" y="4475856"/>
                <a:ext cx="461728" cy="4009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/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974EB16-B920-6843-A079-18D4ABD4C2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0472" y="4475856"/>
                <a:ext cx="461728" cy="400944"/>
              </a:xfrm>
              <a:prstGeom prst="rect">
                <a:avLst/>
              </a:prstGeom>
              <a:blipFill>
                <a:blip r:embed="rId7"/>
                <a:stretch>
                  <a:fillRect l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TextBox 32">
            <a:extLst>
              <a:ext uri="{FF2B5EF4-FFF2-40B4-BE49-F238E27FC236}">
                <a16:creationId xmlns:a16="http://schemas.microsoft.com/office/drawing/2014/main" id="{75BC39BB-9BEB-5A45-9A2D-960947D9C853}"/>
              </a:ext>
            </a:extLst>
          </p:cNvPr>
          <p:cNvSpPr txBox="1"/>
          <p:nvPr/>
        </p:nvSpPr>
        <p:spPr>
          <a:xfrm rot="5400000">
            <a:off x="1599376" y="3894227"/>
            <a:ext cx="3898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}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A3C3E3D-C479-3743-B118-3E221E4A3B17}"/>
              </a:ext>
            </a:extLst>
          </p:cNvPr>
          <p:cNvSpPr txBox="1"/>
          <p:nvPr/>
        </p:nvSpPr>
        <p:spPr>
          <a:xfrm rot="5400000">
            <a:off x="3351976" y="3894227"/>
            <a:ext cx="3898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}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68F29DC-F3C2-6540-9CE6-D3A5D1C87ECC}"/>
              </a:ext>
            </a:extLst>
          </p:cNvPr>
          <p:cNvSpPr txBox="1"/>
          <p:nvPr/>
        </p:nvSpPr>
        <p:spPr>
          <a:xfrm rot="5400000">
            <a:off x="4723576" y="3894227"/>
            <a:ext cx="3898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}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C7CCC9F-E4F6-474E-8D88-00EF63341CB9}"/>
              </a:ext>
            </a:extLst>
          </p:cNvPr>
          <p:cNvSpPr txBox="1"/>
          <p:nvPr/>
        </p:nvSpPr>
        <p:spPr>
          <a:xfrm rot="5400000">
            <a:off x="5790376" y="3894227"/>
            <a:ext cx="3898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}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71546F0-44BD-F148-AAA2-097EFAA578C8}"/>
              </a:ext>
            </a:extLst>
          </p:cNvPr>
          <p:cNvSpPr txBox="1"/>
          <p:nvPr/>
        </p:nvSpPr>
        <p:spPr>
          <a:xfrm rot="5400000">
            <a:off x="2658974" y="3894227"/>
            <a:ext cx="3898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rgbClr val="FF0000"/>
                </a:solidFill>
              </a:rPr>
              <a:t>}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8E863171-3E5F-0344-B6E8-21D09466C72D}"/>
              </a:ext>
            </a:extLst>
          </p:cNvPr>
          <p:cNvSpPr/>
          <p:nvPr/>
        </p:nvSpPr>
        <p:spPr>
          <a:xfrm>
            <a:off x="3124200" y="1162051"/>
            <a:ext cx="333807" cy="217369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BFCC1104-A24B-254B-8E37-486F7E563E8F}"/>
                  </a:ext>
                </a:extLst>
              </p:cNvPr>
              <p:cNvSpPr txBox="1"/>
              <p:nvPr/>
            </p:nvSpPr>
            <p:spPr>
              <a:xfrm>
                <a:off x="2623500" y="4495800"/>
                <a:ext cx="25776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BFCC1104-A24B-254B-8E37-486F7E563E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3500" y="4495800"/>
                <a:ext cx="257763" cy="369332"/>
              </a:xfrm>
              <a:prstGeom prst="rect">
                <a:avLst/>
              </a:prstGeom>
              <a:blipFill>
                <a:blip r:embed="rId8"/>
                <a:stretch>
                  <a:fillRect l="-9524" r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TextBox 42">
            <a:extLst>
              <a:ext uri="{FF2B5EF4-FFF2-40B4-BE49-F238E27FC236}">
                <a16:creationId xmlns:a16="http://schemas.microsoft.com/office/drawing/2014/main" id="{FCD9EC40-3A51-9247-8428-6D8849DBE1C8}"/>
              </a:ext>
            </a:extLst>
          </p:cNvPr>
          <p:cNvSpPr txBox="1"/>
          <p:nvPr/>
        </p:nvSpPr>
        <p:spPr>
          <a:xfrm>
            <a:off x="6705600" y="3810000"/>
            <a:ext cx="18085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Height model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745056B-4071-3E4C-BE2A-E046A80C4F29}"/>
              </a:ext>
            </a:extLst>
          </p:cNvPr>
          <p:cNvSpPr txBox="1"/>
          <p:nvPr/>
        </p:nvSpPr>
        <p:spPr>
          <a:xfrm>
            <a:off x="6725892" y="4476690"/>
            <a:ext cx="8258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Units</a:t>
            </a:r>
          </a:p>
        </p:txBody>
      </p:sp>
    </p:spTree>
    <p:extLst>
      <p:ext uri="{BB962C8B-B14F-4D97-AF65-F5344CB8AC3E}">
        <p14:creationId xmlns:p14="http://schemas.microsoft.com/office/powerpoint/2010/main" val="1885624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/>
      <p:bldP spid="30" grpId="0"/>
      <p:bldP spid="31" grpId="0"/>
      <p:bldP spid="32" grpId="0"/>
      <p:bldP spid="33" grpId="0"/>
      <p:bldP spid="36" grpId="0"/>
      <p:bldP spid="37" grpId="0"/>
      <p:bldP spid="38" grpId="0"/>
      <p:bldP spid="39" grpId="0"/>
      <p:bldP spid="42" grpId="0"/>
      <p:bldP spid="43" grpId="0"/>
      <p:bldP spid="4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6C617-ED49-1F42-801A-B9B12AF96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Rules for Dimensional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F11157-6BA5-1749-8EBB-1217B7FD19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219200"/>
            <a:ext cx="8610600" cy="4572001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sz="2800" dirty="0"/>
              <a:t>The units for a variable expression are that expression applied to the units of the variables.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Multiplying (dividing) units creates a compound unit.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Adding (subtracting) the same units gives the same units. Adding different units is undefined.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The units must be the same on both sides of an equals sign.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The arguments of transcendental functions (e.g., natural log) must be </a:t>
            </a:r>
            <a:r>
              <a:rPr lang="en-US" sz="2800" dirty="0" err="1"/>
              <a:t>unitless</a:t>
            </a:r>
            <a:r>
              <a:rPr lang="en-US" sz="2800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97EA5E-B53B-D141-A1E0-3F0BDF777FF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13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676707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E07A838-8E7B-204D-A79D-84E74F3DAA5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Solving for the units of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E07A838-8E7B-204D-A79D-84E74F3DAA5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t="-10448" b="-44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57BB29-7C9A-2A4A-88F9-249D37DC8CF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14</a:t>
            </a:fld>
            <a:endParaRPr lang="en-US" altLang="x-non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1C58DE7-33A7-414B-BF26-833D7CA85B65}"/>
              </a:ext>
            </a:extLst>
          </p:cNvPr>
          <p:cNvSpPr/>
          <p:nvPr/>
        </p:nvSpPr>
        <p:spPr>
          <a:xfrm>
            <a:off x="685800" y="938135"/>
            <a:ext cx="3276600" cy="3763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2DC575F-555F-EE4B-AB02-6342396FA2F7}"/>
                  </a:ext>
                </a:extLst>
              </p:cNvPr>
              <p:cNvSpPr txBox="1"/>
              <p:nvPr/>
            </p:nvSpPr>
            <p:spPr>
              <a:xfrm>
                <a:off x="381000" y="926068"/>
                <a:ext cx="386554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𝑑h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)−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))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𝑑𝑡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2DC575F-555F-EE4B-AB02-6342396FA2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926068"/>
                <a:ext cx="3865545" cy="369332"/>
              </a:xfrm>
              <a:prstGeom prst="rect">
                <a:avLst/>
              </a:prstGeom>
              <a:blipFill>
                <a:blip r:embed="rId3"/>
                <a:stretch>
                  <a:fillRect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2836C8B-6EE2-3C4E-9F4F-EAF13F44DD41}"/>
                  </a:ext>
                </a:extLst>
              </p:cNvPr>
              <p:cNvSpPr txBox="1"/>
              <p:nvPr/>
            </p:nvSpPr>
            <p:spPr>
              <a:xfrm>
                <a:off x="715450" y="3352800"/>
                <a:ext cx="256115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2836C8B-6EE2-3C4E-9F4F-EAF13F44DD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450" y="3352800"/>
                <a:ext cx="2561150" cy="430887"/>
              </a:xfrm>
              <a:prstGeom prst="rect">
                <a:avLst/>
              </a:prstGeom>
              <a:blipFill>
                <a:blip r:embed="rId4"/>
                <a:stretch>
                  <a:fillRect l="-493" r="-493" b="-352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646CFB5-6795-2648-B189-B968902D1374}"/>
              </a:ext>
            </a:extLst>
          </p:cNvPr>
          <p:cNvSpPr txBox="1">
            <a:spLocks/>
          </p:cNvSpPr>
          <p:nvPr/>
        </p:nvSpPr>
        <p:spPr>
          <a:xfrm>
            <a:off x="4920268" y="914400"/>
            <a:ext cx="3918932" cy="53181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ＭＳ Ｐゴシック" pitchFamily="-112" charset="-128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/>
              <a:t>Rules</a:t>
            </a:r>
            <a:endParaRPr lang="en-US" sz="2000" b="1" dirty="0"/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The units for a variable expression are that expression applied to the units of the variables.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Multiplying (dividing) units creates a compound unit.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Adding (subtracting) the same units gives the same units. Adding different units is undefined.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The units must be the same on both sides of an equals sign.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The arguments of transcendental functions (e.g., natural log) must be </a:t>
            </a:r>
            <a:r>
              <a:rPr lang="en-US" sz="2000" dirty="0" err="1"/>
              <a:t>unitless</a:t>
            </a:r>
            <a:r>
              <a:rPr lang="en-US" sz="2000" dirty="0"/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F1F336-046C-454B-8E10-C44E3E8DAEDE}"/>
              </a:ext>
            </a:extLst>
          </p:cNvPr>
          <p:cNvSpPr txBox="1"/>
          <p:nvPr/>
        </p:nvSpPr>
        <p:spPr>
          <a:xfrm>
            <a:off x="609599" y="3059668"/>
            <a:ext cx="13676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By Rule 3: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9866C4A-FCAC-7349-8AA5-2B836F6DBC73}"/>
              </a:ext>
            </a:extLst>
          </p:cNvPr>
          <p:cNvSpPr txBox="1"/>
          <p:nvPr/>
        </p:nvSpPr>
        <p:spPr>
          <a:xfrm>
            <a:off x="609599" y="4019490"/>
            <a:ext cx="21098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By multiplication: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AD733AE-14B0-AF49-9D8E-233B4E00CA4A}"/>
                  </a:ext>
                </a:extLst>
              </p:cNvPr>
              <p:cNvSpPr txBox="1"/>
              <p:nvPr/>
            </p:nvSpPr>
            <p:spPr>
              <a:xfrm>
                <a:off x="715450" y="4369713"/>
                <a:ext cx="155048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AD733AE-14B0-AF49-9D8E-233B4E00CA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450" y="4369713"/>
                <a:ext cx="1550488" cy="430887"/>
              </a:xfrm>
              <a:prstGeom prst="rect">
                <a:avLst/>
              </a:prstGeom>
              <a:blipFill>
                <a:blip r:embed="rId5"/>
                <a:stretch>
                  <a:fillRect l="-813" r="-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TextBox 34">
            <a:extLst>
              <a:ext uri="{FF2B5EF4-FFF2-40B4-BE49-F238E27FC236}">
                <a16:creationId xmlns:a16="http://schemas.microsoft.com/office/drawing/2014/main" id="{FF3D7CAD-07F7-BC4D-B795-C5992F0CE376}"/>
              </a:ext>
            </a:extLst>
          </p:cNvPr>
          <p:cNvSpPr txBox="1"/>
          <p:nvPr/>
        </p:nvSpPr>
        <p:spPr>
          <a:xfrm>
            <a:off x="609599" y="5063538"/>
            <a:ext cx="14830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By division: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A817DA27-763E-EB42-BDA8-C6A4808081BD}"/>
                  </a:ext>
                </a:extLst>
              </p:cNvPr>
              <p:cNvSpPr txBox="1"/>
              <p:nvPr/>
            </p:nvSpPr>
            <p:spPr>
              <a:xfrm>
                <a:off x="715450" y="5360313"/>
                <a:ext cx="143372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A817DA27-763E-EB42-BDA8-C6A4808081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450" y="5360313"/>
                <a:ext cx="1433726" cy="430887"/>
              </a:xfrm>
              <a:prstGeom prst="rect">
                <a:avLst/>
              </a:prstGeom>
              <a:blipFill>
                <a:blip r:embed="rId6"/>
                <a:stretch>
                  <a:fillRect l="-877" r="-8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451B999-7336-A84E-926C-B79C0E79F86C}"/>
                  </a:ext>
                </a:extLst>
              </p:cNvPr>
              <p:cNvSpPr txBox="1"/>
              <p:nvPr/>
            </p:nvSpPr>
            <p:spPr>
              <a:xfrm>
                <a:off x="642300" y="1443662"/>
                <a:ext cx="34830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451B999-7336-A84E-926C-B79C0E79F8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300" y="1443662"/>
                <a:ext cx="348300" cy="369332"/>
              </a:xfrm>
              <a:prstGeom prst="rect">
                <a:avLst/>
              </a:prstGeom>
              <a:blipFill>
                <a:blip r:embed="rId7"/>
                <a:stretch>
                  <a:fillRect l="-7143" r="-3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8CBF1B78-B8C5-4F45-8BA7-4378DD6F8E16}"/>
                  </a:ext>
                </a:extLst>
              </p:cNvPr>
              <p:cNvSpPr txBox="1"/>
              <p:nvPr/>
            </p:nvSpPr>
            <p:spPr>
              <a:xfrm>
                <a:off x="1905000" y="1443662"/>
                <a:ext cx="95423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8CBF1B78-B8C5-4F45-8BA7-4378DD6F8E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5000" y="1443662"/>
                <a:ext cx="954236" cy="369332"/>
              </a:xfrm>
              <a:prstGeom prst="rect">
                <a:avLst/>
              </a:prstGeom>
              <a:blipFill>
                <a:blip r:embed="rId8"/>
                <a:stretch>
                  <a:fillRect l="-2632" r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76650C71-51C2-054B-8373-B8727E054F55}"/>
                  </a:ext>
                </a:extLst>
              </p:cNvPr>
              <p:cNvSpPr txBox="1"/>
              <p:nvPr/>
            </p:nvSpPr>
            <p:spPr>
              <a:xfrm>
                <a:off x="2895600" y="1443662"/>
                <a:ext cx="95423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76650C71-51C2-054B-8373-B8727E054F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5600" y="1443662"/>
                <a:ext cx="954236" cy="369332"/>
              </a:xfrm>
              <a:prstGeom prst="rect">
                <a:avLst/>
              </a:prstGeom>
              <a:blipFill>
                <a:blip r:embed="rId9"/>
                <a:stretch>
                  <a:fillRect l="-2667" r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E2CF6B91-C00F-924C-A3F3-D0C49D84E1FB}"/>
                  </a:ext>
                </a:extLst>
              </p:cNvPr>
              <p:cNvSpPr txBox="1"/>
              <p:nvPr/>
            </p:nvSpPr>
            <p:spPr>
              <a:xfrm>
                <a:off x="3886200" y="1427856"/>
                <a:ext cx="461728" cy="4009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/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E2CF6B91-C00F-924C-A3F3-D0C49D84E1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6200" y="1427856"/>
                <a:ext cx="461728" cy="400944"/>
              </a:xfrm>
              <a:prstGeom prst="rect">
                <a:avLst/>
              </a:prstGeom>
              <a:blipFill>
                <a:blip r:embed="rId10"/>
                <a:stretch>
                  <a:fillRect l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94EEF6E0-11C2-B541-8DA2-5E9DC30CC1E2}"/>
                  </a:ext>
                </a:extLst>
              </p:cNvPr>
              <p:cNvSpPr txBox="1"/>
              <p:nvPr/>
            </p:nvSpPr>
            <p:spPr>
              <a:xfrm>
                <a:off x="1447800" y="1447800"/>
                <a:ext cx="25776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94EEF6E0-11C2-B541-8DA2-5E9DC30CC1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7800" y="1447800"/>
                <a:ext cx="257763" cy="369332"/>
              </a:xfrm>
              <a:prstGeom prst="rect">
                <a:avLst/>
              </a:prstGeom>
              <a:blipFill>
                <a:blip r:embed="rId11"/>
                <a:stretch>
                  <a:fillRect l="-9524" r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TextBox 56">
            <a:extLst>
              <a:ext uri="{FF2B5EF4-FFF2-40B4-BE49-F238E27FC236}">
                <a16:creationId xmlns:a16="http://schemas.microsoft.com/office/drawing/2014/main" id="{EA6A4386-3F68-0A47-852D-70A78B43E055}"/>
              </a:ext>
            </a:extLst>
          </p:cNvPr>
          <p:cNvSpPr txBox="1"/>
          <p:nvPr/>
        </p:nvSpPr>
        <p:spPr>
          <a:xfrm rot="5400000">
            <a:off x="644053" y="1109944"/>
            <a:ext cx="3048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}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F0CB4D54-07F6-4047-9FE4-F16E36AC0DAB}"/>
              </a:ext>
            </a:extLst>
          </p:cNvPr>
          <p:cNvSpPr txBox="1"/>
          <p:nvPr/>
        </p:nvSpPr>
        <p:spPr>
          <a:xfrm rot="5400000">
            <a:off x="2090364" y="1109943"/>
            <a:ext cx="3048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}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15EFE7D-5E30-AD4D-90A9-C2C7E8D6D4F8}"/>
              </a:ext>
            </a:extLst>
          </p:cNvPr>
          <p:cNvSpPr txBox="1"/>
          <p:nvPr/>
        </p:nvSpPr>
        <p:spPr>
          <a:xfrm rot="5400000">
            <a:off x="3157164" y="1109943"/>
            <a:ext cx="3048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}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D101146-11D1-F146-92B9-80F235A16950}"/>
              </a:ext>
            </a:extLst>
          </p:cNvPr>
          <p:cNvSpPr txBox="1"/>
          <p:nvPr/>
        </p:nvSpPr>
        <p:spPr>
          <a:xfrm rot="5400000">
            <a:off x="3853144" y="1109943"/>
            <a:ext cx="3048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}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70606E18-C373-574F-AF1A-F2DD1048C1C2}"/>
              </a:ext>
            </a:extLst>
          </p:cNvPr>
          <p:cNvSpPr txBox="1"/>
          <p:nvPr/>
        </p:nvSpPr>
        <p:spPr>
          <a:xfrm rot="5400000">
            <a:off x="1480764" y="1109943"/>
            <a:ext cx="3048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}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77DF6167-FC3B-724D-B5BB-720F9113DC36}"/>
                  </a:ext>
                </a:extLst>
              </p:cNvPr>
              <p:cNvSpPr txBox="1"/>
              <p:nvPr/>
            </p:nvSpPr>
            <p:spPr>
              <a:xfrm>
                <a:off x="721445" y="2362200"/>
                <a:ext cx="400295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77DF6167-FC3B-724D-B5BB-720F9113DC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445" y="2362200"/>
                <a:ext cx="4002955" cy="430887"/>
              </a:xfrm>
              <a:prstGeom prst="rect">
                <a:avLst/>
              </a:prstGeom>
              <a:blipFill>
                <a:blip r:embed="rId12"/>
                <a:stretch>
                  <a:fillRect l="-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TextBox 62">
            <a:extLst>
              <a:ext uri="{FF2B5EF4-FFF2-40B4-BE49-F238E27FC236}">
                <a16:creationId xmlns:a16="http://schemas.microsoft.com/office/drawing/2014/main" id="{32C8552D-3DBA-CE43-A4EB-E03B016F2533}"/>
              </a:ext>
            </a:extLst>
          </p:cNvPr>
          <p:cNvSpPr txBox="1"/>
          <p:nvPr/>
        </p:nvSpPr>
        <p:spPr>
          <a:xfrm>
            <a:off x="613518" y="2057400"/>
            <a:ext cx="19511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By Rules 1 &amp; 4:</a:t>
            </a:r>
          </a:p>
        </p:txBody>
      </p:sp>
    </p:spTree>
    <p:extLst>
      <p:ext uri="{BB962C8B-B14F-4D97-AF65-F5344CB8AC3E}">
        <p14:creationId xmlns:p14="http://schemas.microsoft.com/office/powerpoint/2010/main" val="2163258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27" grpId="0"/>
      <p:bldP spid="34" grpId="0"/>
      <p:bldP spid="35" grpId="0"/>
      <p:bldP spid="42" grpId="0"/>
      <p:bldP spid="62" grpId="0"/>
      <p:bldP spid="6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19C4F-8550-FA4A-8AE7-A0226F9A4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Example: lac Operon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2BFC8F-7BDF-974F-8CD1-374A3CC93F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15</a:t>
            </a:fld>
            <a:endParaRPr lang="en-US" altLang="x-none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E9A1157-E3B9-604B-A4F7-ED36AB4EA7FD}"/>
              </a:ext>
            </a:extLst>
          </p:cNvPr>
          <p:cNvSpPr txBox="1"/>
          <p:nvPr/>
        </p:nvSpPr>
        <p:spPr>
          <a:xfrm>
            <a:off x="304800" y="1066800"/>
            <a:ext cx="838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Problem: yeast prefer glucose but sometimes only have access to lactose.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67FCFF0-24E3-024E-AA77-BD6F118711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362200"/>
            <a:ext cx="7395210" cy="24003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099D5493-A63D-F747-A4CC-06D1F2B5B087}"/>
              </a:ext>
            </a:extLst>
          </p:cNvPr>
          <p:cNvSpPr/>
          <p:nvPr/>
        </p:nvSpPr>
        <p:spPr>
          <a:xfrm>
            <a:off x="3048000" y="2866869"/>
            <a:ext cx="1828800" cy="94313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B79DB62-8810-4448-9D82-C4F857DE6F7F}"/>
              </a:ext>
            </a:extLst>
          </p:cNvPr>
          <p:cNvSpPr/>
          <p:nvPr/>
        </p:nvSpPr>
        <p:spPr>
          <a:xfrm>
            <a:off x="2351592" y="4102183"/>
            <a:ext cx="2296607" cy="94313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880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19C4F-8550-FA4A-8AE7-A0226F9A4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Should Yeast Adapt?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2BFC8F-7BDF-974F-8CD1-374A3CC93F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16</a:t>
            </a:fld>
            <a:endParaRPr lang="en-US" altLang="x-none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67FCFF0-24E3-024E-AA77-BD6F118711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3776" y="1074420"/>
            <a:ext cx="5376205" cy="1744981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F42593F-92ED-2B47-939E-C823C1084A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591483"/>
              </p:ext>
            </p:extLst>
          </p:nvPr>
        </p:nvGraphicFramePr>
        <p:xfrm>
          <a:off x="914400" y="3276600"/>
          <a:ext cx="7543800" cy="25908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08760">
                  <a:extLst>
                    <a:ext uri="{9D8B030D-6E8A-4147-A177-3AD203B41FA5}">
                      <a16:colId xmlns:a16="http://schemas.microsoft.com/office/drawing/2014/main" val="1183884709"/>
                    </a:ext>
                  </a:extLst>
                </a:gridCol>
                <a:gridCol w="1420010">
                  <a:extLst>
                    <a:ext uri="{9D8B030D-6E8A-4147-A177-3AD203B41FA5}">
                      <a16:colId xmlns:a16="http://schemas.microsoft.com/office/drawing/2014/main" val="2975588648"/>
                    </a:ext>
                  </a:extLst>
                </a:gridCol>
                <a:gridCol w="4615030">
                  <a:extLst>
                    <a:ext uri="{9D8B030D-6E8A-4147-A177-3AD203B41FA5}">
                      <a16:colId xmlns:a16="http://schemas.microsoft.com/office/drawing/2014/main" val="828321668"/>
                    </a:ext>
                  </a:extLst>
                </a:gridCol>
              </a:tblGrid>
              <a:tr h="610397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Glucose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Lactose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lac Operon Transcription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9886147"/>
                  </a:ext>
                </a:extLst>
              </a:tr>
              <a:tr h="49510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No adaptation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6081617"/>
                  </a:ext>
                </a:extLst>
              </a:tr>
              <a:tr h="49510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Low adaptation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7852565"/>
                  </a:ext>
                </a:extLst>
              </a:tr>
              <a:tr h="49510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No adaptation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7286112"/>
                  </a:ext>
                </a:extLst>
              </a:tr>
              <a:tr h="49510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Strong adaptation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5194813"/>
                  </a:ext>
                </a:extLst>
              </a:tr>
            </a:tbl>
          </a:graphicData>
        </a:graphic>
      </p:graphicFrame>
      <p:sp>
        <p:nvSpPr>
          <p:cNvPr id="13" name="Rectangle 12">
            <a:extLst>
              <a:ext uri="{FF2B5EF4-FFF2-40B4-BE49-F238E27FC236}">
                <a16:creationId xmlns:a16="http://schemas.microsoft.com/office/drawing/2014/main" id="{6AFBE1A7-5F5C-D444-96D3-9643F33665CA}"/>
              </a:ext>
            </a:extLst>
          </p:cNvPr>
          <p:cNvSpPr/>
          <p:nvPr/>
        </p:nvSpPr>
        <p:spPr>
          <a:xfrm>
            <a:off x="3829050" y="3276599"/>
            <a:ext cx="4648200" cy="259080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172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19C4F-8550-FA4A-8AE7-A0226F9A4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Yeast Adapts: lac operon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2BFC8F-7BDF-974F-8CD1-374A3CC93F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17</a:t>
            </a:fld>
            <a:endParaRPr lang="en-US" altLang="x-non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164E94-5AB4-3D46-9813-B497AE6B7E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425" y="2404422"/>
            <a:ext cx="8298425" cy="407257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5446740-EDDC-114F-9665-C4010DD2FB72}"/>
              </a:ext>
            </a:extLst>
          </p:cNvPr>
          <p:cNvSpPr txBox="1"/>
          <p:nvPr/>
        </p:nvSpPr>
        <p:spPr>
          <a:xfrm>
            <a:off x="1905000" y="5943600"/>
            <a:ext cx="29933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*</a:t>
            </a:r>
            <a:r>
              <a:rPr lang="en-US" sz="1200" dirty="0" err="1"/>
              <a:t>Vilar</a:t>
            </a:r>
            <a:r>
              <a:rPr lang="en-US" sz="1200" dirty="0"/>
              <a:t> et al., 2003. Journal of Cell Biology.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7EFF2FA-298F-F34D-8AE5-80AB8190830F}"/>
              </a:ext>
            </a:extLst>
          </p:cNvPr>
          <p:cNvSpPr/>
          <p:nvPr/>
        </p:nvSpPr>
        <p:spPr>
          <a:xfrm>
            <a:off x="5562600" y="4779631"/>
            <a:ext cx="3143250" cy="116397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B6FF7E3-AB1A-7E42-B8D8-0567F2D5DCAC}"/>
              </a:ext>
            </a:extLst>
          </p:cNvPr>
          <p:cNvSpPr/>
          <p:nvPr/>
        </p:nvSpPr>
        <p:spPr>
          <a:xfrm>
            <a:off x="5562600" y="5105400"/>
            <a:ext cx="3276600" cy="151463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C707E01-F76D-7940-BDE4-808E38C1BD5E}"/>
              </a:ext>
            </a:extLst>
          </p:cNvPr>
          <p:cNvSpPr txBox="1"/>
          <p:nvPr/>
        </p:nvSpPr>
        <p:spPr>
          <a:xfrm>
            <a:off x="1080393" y="1062990"/>
            <a:ext cx="516038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Adaptations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Allow lactose into the cell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Convert lactose to galactose and glucose</a:t>
            </a:r>
          </a:p>
        </p:txBody>
      </p:sp>
    </p:spTree>
    <p:extLst>
      <p:ext uri="{BB962C8B-B14F-4D97-AF65-F5344CB8AC3E}">
        <p14:creationId xmlns:p14="http://schemas.microsoft.com/office/powerpoint/2010/main" val="28616951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19C4F-8550-FA4A-8AE7-A0226F9A4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the lac Operon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10D4A52F-BB4B-9043-9793-275382FFAFD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14400" y="3370579"/>
                <a:ext cx="7315200" cy="2407665"/>
              </a:xfrm>
            </p:spPr>
            <p:txBody>
              <a:bodyPr/>
              <a:lstStyle/>
              <a:p>
                <a:r>
                  <a:rPr lang="en-US" i="1" dirty="0" err="1"/>
                  <a:t>I</a:t>
                </a:r>
                <a:r>
                  <a:rPr lang="en-US" baseline="-25000" dirty="0" err="1"/>
                  <a:t>ext</a:t>
                </a:r>
                <a:r>
                  <a:rPr lang="en-US" dirty="0"/>
                  <a:t>, </a:t>
                </a:r>
                <a:r>
                  <a:rPr lang="en-US" i="1" dirty="0" err="1"/>
                  <a:t>I</a:t>
                </a:r>
                <a:r>
                  <a:rPr lang="en-US" baseline="-25000" dirty="0" err="1"/>
                  <a:t>int</a:t>
                </a:r>
                <a:r>
                  <a:rPr lang="en-US" dirty="0"/>
                  <a:t>, </a:t>
                </a:r>
                <a:r>
                  <a:rPr lang="en-US" i="1" dirty="0"/>
                  <a:t>P</a:t>
                </a:r>
                <a:r>
                  <a:rPr lang="en-US" dirty="0"/>
                  <a:t> are concentrations</a:t>
                </a:r>
              </a:p>
              <a:p>
                <a:pPr lvl="1"/>
                <a:r>
                  <a:rPr lang="en-US" dirty="0"/>
                  <a:t>count in moles (</a:t>
                </a:r>
                <a:r>
                  <a:rPr lang="en-US" dirty="0" err="1"/>
                  <a:t>mol</a:t>
                </a:r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divided by volume in liters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US" dirty="0"/>
                  <a:t>)</a:t>
                </a:r>
              </a:p>
              <a:p>
                <a:pPr marL="457200" lvl="1" indent="0">
                  <a:buNone/>
                </a:pPr>
                <a:r>
                  <a:rPr lang="en-US" dirty="0" err="1">
                    <a:cs typeface="Courier New" panose="02070309020205020404" pitchFamily="49" charset="0"/>
                  </a:rPr>
                  <a:t>mol</a:t>
                </a:r>
                <a:r>
                  <a:rPr lang="en-US" dirty="0">
                    <a:cs typeface="Courier New" panose="02070309020205020404" pitchFamily="49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𝑙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dirty="0">
                  <a:cs typeface="Courier New" panose="02070309020205020404" pitchFamily="49" charset="0"/>
                </a:endParaRP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10D4A52F-BB4B-9043-9793-275382FFAFD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14400" y="3370579"/>
                <a:ext cx="7315200" cy="2407665"/>
              </a:xfrm>
              <a:blipFill>
                <a:blip r:embed="rId2"/>
                <a:stretch>
                  <a:fillRect l="-2083" t="-26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2BFC8F-7BDF-974F-8CD1-374A3CC93F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18</a:t>
            </a:fld>
            <a:endParaRPr lang="en-US" altLang="x-none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9ADA165-292E-214A-8F7E-40B51826126F}"/>
              </a:ext>
            </a:extLst>
          </p:cNvPr>
          <p:cNvGrpSpPr/>
          <p:nvPr/>
        </p:nvGrpSpPr>
        <p:grpSpPr>
          <a:xfrm>
            <a:off x="609600" y="1140586"/>
            <a:ext cx="5181600" cy="2209800"/>
            <a:chOff x="407425" y="2404422"/>
            <a:chExt cx="8431775" cy="428530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5164E94-5AB4-3D46-9813-B497AE6B7E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7425" y="2404422"/>
              <a:ext cx="8298425" cy="4072578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5446740-EDDC-114F-9665-C4010DD2FB72}"/>
                </a:ext>
              </a:extLst>
            </p:cNvPr>
            <p:cNvSpPr txBox="1"/>
            <p:nvPr/>
          </p:nvSpPr>
          <p:spPr>
            <a:xfrm>
              <a:off x="655418" y="5943600"/>
              <a:ext cx="299338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*</a:t>
              </a:r>
              <a:r>
                <a:rPr lang="en-US" sz="1200" dirty="0" err="1"/>
                <a:t>Vilar</a:t>
              </a:r>
              <a:r>
                <a:rPr lang="en-US" sz="1200" dirty="0"/>
                <a:t> et al., 2003. Journal of Cell Biology.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7EFF2FA-298F-F34D-8AE5-80AB8190830F}"/>
                </a:ext>
              </a:extLst>
            </p:cNvPr>
            <p:cNvSpPr/>
            <p:nvPr/>
          </p:nvSpPr>
          <p:spPr>
            <a:xfrm>
              <a:off x="5562600" y="4779631"/>
              <a:ext cx="3143250" cy="11639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B6FF7E3-AB1A-7E42-B8D8-0567F2D5DCAC}"/>
                </a:ext>
              </a:extLst>
            </p:cNvPr>
            <p:cNvSpPr/>
            <p:nvPr/>
          </p:nvSpPr>
          <p:spPr>
            <a:xfrm>
              <a:off x="5562600" y="5105400"/>
              <a:ext cx="3276600" cy="15843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344EBA8F-8838-A441-AA42-437CAC119FAE}"/>
              </a:ext>
            </a:extLst>
          </p:cNvPr>
          <p:cNvSpPr txBox="1"/>
          <p:nvPr/>
        </p:nvSpPr>
        <p:spPr>
          <a:xfrm>
            <a:off x="4357607" y="2362200"/>
            <a:ext cx="414454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 err="1"/>
              <a:t>I</a:t>
            </a:r>
            <a:r>
              <a:rPr lang="en-US" sz="2000" baseline="-25000" dirty="0" err="1"/>
              <a:t>ext</a:t>
            </a:r>
            <a:r>
              <a:rPr lang="en-US" sz="2000" dirty="0"/>
              <a:t> = external inducer (lactose)</a:t>
            </a:r>
          </a:p>
          <a:p>
            <a:r>
              <a:rPr lang="en-US" sz="2000" i="1" dirty="0" err="1"/>
              <a:t>I</a:t>
            </a:r>
            <a:r>
              <a:rPr lang="en-US" sz="2000" baseline="-25000" dirty="0" err="1"/>
              <a:t>int</a:t>
            </a:r>
            <a:r>
              <a:rPr lang="en-US" sz="2000" dirty="0"/>
              <a:t> = internal inducer</a:t>
            </a:r>
          </a:p>
          <a:p>
            <a:r>
              <a:rPr lang="en-US" sz="2000" i="1" dirty="0"/>
              <a:t>P</a:t>
            </a:r>
            <a:r>
              <a:rPr lang="en-US" sz="2000" dirty="0"/>
              <a:t> = permease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428509B-10DC-254C-9FC8-3FD2DA4EFFB0}"/>
              </a:ext>
            </a:extLst>
          </p:cNvPr>
          <p:cNvSpPr txBox="1"/>
          <p:nvPr/>
        </p:nvSpPr>
        <p:spPr>
          <a:xfrm>
            <a:off x="5170170" y="1638299"/>
            <a:ext cx="4860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err="1"/>
              <a:t>I</a:t>
            </a:r>
            <a:r>
              <a:rPr lang="en-US" sz="2400" i="1" baseline="-25000" dirty="0" err="1"/>
              <a:t>i</a:t>
            </a:r>
            <a:r>
              <a:rPr lang="en-US" sz="2400" baseline="-25000" dirty="0" err="1"/>
              <a:t>nt</a:t>
            </a:r>
            <a:endParaRPr lang="en-US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C104FA6-97F7-944C-9599-F0320EEB511D}"/>
              </a:ext>
            </a:extLst>
          </p:cNvPr>
          <p:cNvSpPr txBox="1"/>
          <p:nvPr/>
        </p:nvSpPr>
        <p:spPr>
          <a:xfrm>
            <a:off x="4732007" y="833735"/>
            <a:ext cx="5437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err="1"/>
              <a:t>I</a:t>
            </a:r>
            <a:r>
              <a:rPr lang="en-US" sz="2400" i="1" baseline="-25000" dirty="0" err="1"/>
              <a:t>ext</a:t>
            </a:r>
            <a:endParaRPr lang="en-US" sz="2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098729-5D9B-EF42-95A0-69BD61913DFB}"/>
              </a:ext>
            </a:extLst>
          </p:cNvPr>
          <p:cNvSpPr txBox="1"/>
          <p:nvPr/>
        </p:nvSpPr>
        <p:spPr>
          <a:xfrm>
            <a:off x="4103576" y="1007954"/>
            <a:ext cx="389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P</a:t>
            </a:r>
            <a:endParaRPr lang="en-US" sz="2400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A84C940-5372-3041-ACDF-698DD6AA6618}"/>
              </a:ext>
            </a:extLst>
          </p:cNvPr>
          <p:cNvSpPr txBox="1"/>
          <p:nvPr/>
        </p:nvSpPr>
        <p:spPr>
          <a:xfrm>
            <a:off x="700881" y="990600"/>
            <a:ext cx="21932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System Diagram</a:t>
            </a:r>
          </a:p>
        </p:txBody>
      </p:sp>
    </p:spTree>
    <p:extLst>
      <p:ext uri="{BB962C8B-B14F-4D97-AF65-F5344CB8AC3E}">
        <p14:creationId xmlns:p14="http://schemas.microsoft.com/office/powerpoint/2010/main" val="2843616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11" grpId="0"/>
      <p:bldP spid="12" grpId="0"/>
      <p:bldP spid="13" grpId="0"/>
      <p:bldP spid="1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19C4F-8550-FA4A-8AE7-A0226F9A4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the lac Operon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2BFC8F-7BDF-974F-8CD1-374A3CC93F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19</a:t>
            </a:fld>
            <a:endParaRPr lang="en-US" altLang="x-none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9ADA165-292E-214A-8F7E-40B51826126F}"/>
              </a:ext>
            </a:extLst>
          </p:cNvPr>
          <p:cNvGrpSpPr/>
          <p:nvPr/>
        </p:nvGrpSpPr>
        <p:grpSpPr>
          <a:xfrm>
            <a:off x="609600" y="1140586"/>
            <a:ext cx="5181600" cy="2209800"/>
            <a:chOff x="407425" y="2404422"/>
            <a:chExt cx="8431775" cy="428530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5164E94-5AB4-3D46-9813-B497AE6B7E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7425" y="2404422"/>
              <a:ext cx="8298425" cy="4072578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5446740-EDDC-114F-9665-C4010DD2FB72}"/>
                </a:ext>
              </a:extLst>
            </p:cNvPr>
            <p:cNvSpPr txBox="1"/>
            <p:nvPr/>
          </p:nvSpPr>
          <p:spPr>
            <a:xfrm>
              <a:off x="1905000" y="5943600"/>
              <a:ext cx="299338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*</a:t>
              </a:r>
              <a:r>
                <a:rPr lang="en-US" sz="1200" dirty="0" err="1"/>
                <a:t>Vilar</a:t>
              </a:r>
              <a:r>
                <a:rPr lang="en-US" sz="1200" dirty="0"/>
                <a:t> et al., 2003. Journal of Cell Biology.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7EFF2FA-298F-F34D-8AE5-80AB8190830F}"/>
                </a:ext>
              </a:extLst>
            </p:cNvPr>
            <p:cNvSpPr/>
            <p:nvPr/>
          </p:nvSpPr>
          <p:spPr>
            <a:xfrm>
              <a:off x="5562600" y="4779631"/>
              <a:ext cx="3143250" cy="11639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B6FF7E3-AB1A-7E42-B8D8-0567F2D5DCAC}"/>
                </a:ext>
              </a:extLst>
            </p:cNvPr>
            <p:cNvSpPr/>
            <p:nvPr/>
          </p:nvSpPr>
          <p:spPr>
            <a:xfrm>
              <a:off x="5562600" y="5105400"/>
              <a:ext cx="3276600" cy="15843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E428509B-10DC-254C-9FC8-3FD2DA4EFFB0}"/>
              </a:ext>
            </a:extLst>
          </p:cNvPr>
          <p:cNvSpPr txBox="1"/>
          <p:nvPr/>
        </p:nvSpPr>
        <p:spPr>
          <a:xfrm>
            <a:off x="5170170" y="1638299"/>
            <a:ext cx="4860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err="1"/>
              <a:t>I</a:t>
            </a:r>
            <a:r>
              <a:rPr lang="en-US" sz="2400" i="1" baseline="-25000" dirty="0" err="1"/>
              <a:t>i</a:t>
            </a:r>
            <a:r>
              <a:rPr lang="en-US" sz="2400" baseline="-25000" dirty="0" err="1"/>
              <a:t>nt</a:t>
            </a:r>
            <a:endParaRPr lang="en-US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C104FA6-97F7-944C-9599-F0320EEB511D}"/>
              </a:ext>
            </a:extLst>
          </p:cNvPr>
          <p:cNvSpPr txBox="1"/>
          <p:nvPr/>
        </p:nvSpPr>
        <p:spPr>
          <a:xfrm>
            <a:off x="4732007" y="685800"/>
            <a:ext cx="5437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err="1"/>
              <a:t>I</a:t>
            </a:r>
            <a:r>
              <a:rPr lang="en-US" sz="2400" i="1" baseline="-25000" dirty="0" err="1"/>
              <a:t>ext</a:t>
            </a:r>
            <a:endParaRPr lang="en-US" sz="2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098729-5D9B-EF42-95A0-69BD61913DFB}"/>
              </a:ext>
            </a:extLst>
          </p:cNvPr>
          <p:cNvSpPr txBox="1"/>
          <p:nvPr/>
        </p:nvSpPr>
        <p:spPr>
          <a:xfrm>
            <a:off x="4103576" y="1007954"/>
            <a:ext cx="389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P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80522CB-5AB5-F946-A257-2ABC535A529D}"/>
                  </a:ext>
                </a:extLst>
              </p:cNvPr>
              <p:cNvSpPr txBox="1"/>
              <p:nvPr/>
            </p:nvSpPr>
            <p:spPr>
              <a:xfrm>
                <a:off x="4554350" y="3442442"/>
                <a:ext cx="4006353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</m:sSub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𝑒𝑥𝑡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80522CB-5AB5-F946-A257-2ABC535A52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4350" y="3442442"/>
                <a:ext cx="4006353" cy="701218"/>
              </a:xfrm>
              <a:prstGeom prst="rect">
                <a:avLst/>
              </a:prstGeom>
              <a:blipFill>
                <a:blip r:embed="rId4"/>
                <a:stretch>
                  <a:fillRect l="-1266" t="-1786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4900BF5-ABEA-454F-A889-2B3517C7C826}"/>
                  </a:ext>
                </a:extLst>
              </p:cNvPr>
              <p:cNvSpPr txBox="1"/>
              <p:nvPr/>
            </p:nvSpPr>
            <p:spPr>
              <a:xfrm>
                <a:off x="4554350" y="4308992"/>
                <a:ext cx="2170338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𝑐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𝑒𝑃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4900BF5-ABEA-454F-A889-2B3517C7C8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4350" y="4308992"/>
                <a:ext cx="2170338" cy="701218"/>
              </a:xfrm>
              <a:prstGeom prst="rect">
                <a:avLst/>
              </a:prstGeom>
              <a:blipFill>
                <a:blip r:embed="rId5"/>
                <a:stretch>
                  <a:fillRect l="-2326" t="-1754" r="-1163" b="-122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TextBox 50">
            <a:extLst>
              <a:ext uri="{FF2B5EF4-FFF2-40B4-BE49-F238E27FC236}">
                <a16:creationId xmlns:a16="http://schemas.microsoft.com/office/drawing/2014/main" id="{A2DD37CA-62F8-0249-9E9F-5E7C02DEDD2B}"/>
              </a:ext>
            </a:extLst>
          </p:cNvPr>
          <p:cNvSpPr txBox="1"/>
          <p:nvPr/>
        </p:nvSpPr>
        <p:spPr>
          <a:xfrm>
            <a:off x="4522946" y="2438400"/>
            <a:ext cx="21597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Technical Model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AB73440-4935-224A-840B-70422D860E4C}"/>
              </a:ext>
            </a:extLst>
          </p:cNvPr>
          <p:cNvSpPr txBox="1"/>
          <p:nvPr/>
        </p:nvSpPr>
        <p:spPr>
          <a:xfrm>
            <a:off x="4097150" y="3546992"/>
            <a:ext cx="4411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1: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F619C22-AEC0-E444-A4E5-A1636013861D}"/>
              </a:ext>
            </a:extLst>
          </p:cNvPr>
          <p:cNvSpPr txBox="1"/>
          <p:nvPr/>
        </p:nvSpPr>
        <p:spPr>
          <a:xfrm>
            <a:off x="4097150" y="4456927"/>
            <a:ext cx="4411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2: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3C978BB9-9934-C940-812C-5E75274402D5}"/>
                  </a:ext>
                </a:extLst>
              </p:cNvPr>
              <p:cNvSpPr txBox="1"/>
              <p:nvPr/>
            </p:nvSpPr>
            <p:spPr>
              <a:xfrm>
                <a:off x="4097150" y="2800410"/>
                <a:ext cx="299146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𝑑𝑥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3C978BB9-9934-C940-812C-5E75274402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7150" y="2800410"/>
                <a:ext cx="2991460" cy="369332"/>
              </a:xfrm>
              <a:prstGeom prst="rect">
                <a:avLst/>
              </a:prstGeom>
              <a:blipFill>
                <a:blip r:embed="rId6"/>
                <a:stretch>
                  <a:fillRect l="-1695" r="-2542" b="-3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TextBox 54">
            <a:extLst>
              <a:ext uri="{FF2B5EF4-FFF2-40B4-BE49-F238E27FC236}">
                <a16:creationId xmlns:a16="http://schemas.microsoft.com/office/drawing/2014/main" id="{7A84C940-5372-3041-ACDF-698DD6AA6618}"/>
              </a:ext>
            </a:extLst>
          </p:cNvPr>
          <p:cNvSpPr txBox="1"/>
          <p:nvPr/>
        </p:nvSpPr>
        <p:spPr>
          <a:xfrm>
            <a:off x="700881" y="845341"/>
            <a:ext cx="21932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System Diagram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BC4BF675-BBEC-D446-966B-6FF37874DE17}"/>
              </a:ext>
            </a:extLst>
          </p:cNvPr>
          <p:cNvSpPr/>
          <p:nvPr/>
        </p:nvSpPr>
        <p:spPr>
          <a:xfrm>
            <a:off x="468918" y="805681"/>
            <a:ext cx="3552710" cy="263676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A3AD0A4C-7FB0-104D-8A77-B11BC444150F}"/>
              </a:ext>
            </a:extLst>
          </p:cNvPr>
          <p:cNvSpPr txBox="1"/>
          <p:nvPr/>
        </p:nvSpPr>
        <p:spPr>
          <a:xfrm>
            <a:off x="561302" y="1453667"/>
            <a:ext cx="34868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Simplified System Diagram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2103612-F532-B24D-BCAC-69D97BD828A0}"/>
                  </a:ext>
                </a:extLst>
              </p:cNvPr>
              <p:cNvSpPr txBox="1"/>
              <p:nvPr/>
            </p:nvSpPr>
            <p:spPr>
              <a:xfrm>
                <a:off x="1764540" y="2838510"/>
                <a:ext cx="73173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𝑖𝑛𝑡</m:t>
                        </m:r>
                      </m:sub>
                    </m:sSub>
                  </m:oMath>
                </a14:m>
                <a:r>
                  <a:rPr lang="en-US" sz="2400" dirty="0"/>
                  <a:t>(t)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2103612-F532-B24D-BCAC-69D97BD828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4540" y="2838510"/>
                <a:ext cx="731739" cy="369332"/>
              </a:xfrm>
              <a:prstGeom prst="rect">
                <a:avLst/>
              </a:prstGeom>
              <a:blipFill>
                <a:blip r:embed="rId7"/>
                <a:stretch>
                  <a:fillRect l="-13559" t="-23333" r="-22034" b="-4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2E7F42F-6A07-0C4B-86EB-1EA6CEE9F63E}"/>
                  </a:ext>
                </a:extLst>
              </p:cNvPr>
              <p:cNvSpPr txBox="1"/>
              <p:nvPr/>
            </p:nvSpPr>
            <p:spPr>
              <a:xfrm>
                <a:off x="680101" y="2838510"/>
                <a:ext cx="76219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𝑒𝑥𝑡</m:t>
                        </m:r>
                      </m:sub>
                    </m:sSub>
                  </m:oMath>
                </a14:m>
                <a:r>
                  <a:rPr lang="en-US" sz="2400" dirty="0"/>
                  <a:t>(t)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2E7F42F-6A07-0C4B-86EB-1EA6CEE9F6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101" y="2838510"/>
                <a:ext cx="762196" cy="369332"/>
              </a:xfrm>
              <a:prstGeom prst="rect">
                <a:avLst/>
              </a:prstGeom>
              <a:blipFill>
                <a:blip r:embed="rId8"/>
                <a:stretch>
                  <a:fillRect l="-13115" t="-23333" r="-21311" b="-4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1C0BDC0-6E00-D04E-A511-9C06BFFCEF26}"/>
                  </a:ext>
                </a:extLst>
              </p:cNvPr>
              <p:cNvSpPr txBox="1"/>
              <p:nvPr/>
            </p:nvSpPr>
            <p:spPr>
              <a:xfrm>
                <a:off x="363350" y="4490370"/>
                <a:ext cx="158569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𝑑𝑡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1C0BDC0-6E00-D04E-A511-9C06BFFCEF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350" y="4490370"/>
                <a:ext cx="1585690" cy="369332"/>
              </a:xfrm>
              <a:prstGeom prst="rect">
                <a:avLst/>
              </a:prstGeom>
              <a:blipFill>
                <a:blip r:embed="rId9"/>
                <a:stretch>
                  <a:fillRect l="-3200" r="-5600" b="-3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DC635C0-2CA8-A04B-BA41-2CC8AC8609FC}"/>
                  </a:ext>
                </a:extLst>
              </p:cNvPr>
              <p:cNvSpPr txBox="1"/>
              <p:nvPr/>
            </p:nvSpPr>
            <p:spPr>
              <a:xfrm>
                <a:off x="2192150" y="4526578"/>
                <a:ext cx="13423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𝑑𝑡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DC635C0-2CA8-A04B-BA41-2CC8AC8609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2150" y="4526578"/>
                <a:ext cx="1342355" cy="369332"/>
              </a:xfrm>
              <a:prstGeom prst="rect">
                <a:avLst/>
              </a:prstGeom>
              <a:blipFill>
                <a:blip r:embed="rId10"/>
                <a:stretch>
                  <a:fillRect l="-3774" r="-6604" b="-290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E848EC9-E76F-4B4A-AE52-D7F93682A7CD}"/>
                  </a:ext>
                </a:extLst>
              </p:cNvPr>
              <p:cNvSpPr txBox="1"/>
              <p:nvPr/>
            </p:nvSpPr>
            <p:spPr>
              <a:xfrm>
                <a:off x="2818521" y="2838510"/>
                <a:ext cx="6690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E848EC9-E76F-4B4A-AE52-D7F93682A7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8521" y="2838510"/>
                <a:ext cx="669029" cy="369332"/>
              </a:xfrm>
              <a:prstGeom prst="rect">
                <a:avLst/>
              </a:prstGeom>
              <a:blipFill>
                <a:blip r:embed="rId11"/>
                <a:stretch>
                  <a:fillRect l="-7407" r="-12963" b="-3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Rectangle 26">
            <a:extLst>
              <a:ext uri="{FF2B5EF4-FFF2-40B4-BE49-F238E27FC236}">
                <a16:creationId xmlns:a16="http://schemas.microsoft.com/office/drawing/2014/main" id="{0D6417AA-FA08-4D41-8955-3054AC029A20}"/>
              </a:ext>
            </a:extLst>
          </p:cNvPr>
          <p:cNvSpPr/>
          <p:nvPr/>
        </p:nvSpPr>
        <p:spPr>
          <a:xfrm>
            <a:off x="1061101" y="3650658"/>
            <a:ext cx="669871" cy="533400"/>
          </a:xfrm>
          <a:prstGeom prst="rect">
            <a:avLst/>
          </a:prstGeom>
          <a:solidFill>
            <a:schemeClr val="tx1"/>
          </a:solidFill>
          <a:ln w="38100"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1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0A54A0B-FB90-5E43-9BA1-DBF259D172DC}"/>
              </a:ext>
            </a:extLst>
          </p:cNvPr>
          <p:cNvSpPr/>
          <p:nvPr/>
        </p:nvSpPr>
        <p:spPr>
          <a:xfrm>
            <a:off x="2432701" y="3650658"/>
            <a:ext cx="669871" cy="533400"/>
          </a:xfrm>
          <a:prstGeom prst="rect">
            <a:avLst/>
          </a:prstGeom>
          <a:solidFill>
            <a:schemeClr val="tx1"/>
          </a:solidFill>
          <a:ln w="38100"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2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7B76C2E-6577-D046-BB2C-9FED4C1A9248}"/>
              </a:ext>
            </a:extLst>
          </p:cNvPr>
          <p:cNvCxnSpPr>
            <a:stCxn id="22" idx="2"/>
            <a:endCxn id="27" idx="0"/>
          </p:cNvCxnSpPr>
          <p:nvPr/>
        </p:nvCxnSpPr>
        <p:spPr>
          <a:xfrm>
            <a:off x="1061199" y="3207842"/>
            <a:ext cx="334838" cy="44281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0595225-C214-AC41-AD53-BC82F6F09431}"/>
              </a:ext>
            </a:extLst>
          </p:cNvPr>
          <p:cNvCxnSpPr>
            <a:stCxn id="20" idx="2"/>
            <a:endCxn id="27" idx="0"/>
          </p:cNvCxnSpPr>
          <p:nvPr/>
        </p:nvCxnSpPr>
        <p:spPr>
          <a:xfrm flipH="1">
            <a:off x="1396037" y="3207842"/>
            <a:ext cx="734373" cy="44281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2FDE2BFA-0D05-4D4F-B943-0B5416F53817}"/>
              </a:ext>
            </a:extLst>
          </p:cNvPr>
          <p:cNvCxnSpPr>
            <a:stCxn id="25" idx="2"/>
            <a:endCxn id="27" idx="0"/>
          </p:cNvCxnSpPr>
          <p:nvPr/>
        </p:nvCxnSpPr>
        <p:spPr>
          <a:xfrm flipH="1">
            <a:off x="1396037" y="3207842"/>
            <a:ext cx="1756999" cy="44281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82752DCD-E51A-BE4D-9E62-8A0317A2FD6B}"/>
              </a:ext>
            </a:extLst>
          </p:cNvPr>
          <p:cNvCxnSpPr>
            <a:stCxn id="20" idx="2"/>
            <a:endCxn id="28" idx="0"/>
          </p:cNvCxnSpPr>
          <p:nvPr/>
        </p:nvCxnSpPr>
        <p:spPr>
          <a:xfrm>
            <a:off x="2130410" y="3207842"/>
            <a:ext cx="637227" cy="44281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06DB0B1E-24DB-D948-8873-0C9B65E84EB5}"/>
              </a:ext>
            </a:extLst>
          </p:cNvPr>
          <p:cNvCxnSpPr>
            <a:cxnSpLocks/>
            <a:stCxn id="25" idx="2"/>
            <a:endCxn id="28" idx="0"/>
          </p:cNvCxnSpPr>
          <p:nvPr/>
        </p:nvCxnSpPr>
        <p:spPr>
          <a:xfrm flipH="1">
            <a:off x="2767637" y="3207842"/>
            <a:ext cx="385399" cy="44281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4406DC93-7974-EE46-9357-1B8EF39E8FC6}"/>
              </a:ext>
            </a:extLst>
          </p:cNvPr>
          <p:cNvCxnSpPr>
            <a:endCxn id="23" idx="0"/>
          </p:cNvCxnSpPr>
          <p:nvPr/>
        </p:nvCxnSpPr>
        <p:spPr>
          <a:xfrm flipH="1">
            <a:off x="1156195" y="4184058"/>
            <a:ext cx="239842" cy="30631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7E4CED4B-07CF-6F4F-8546-74E482055071}"/>
              </a:ext>
            </a:extLst>
          </p:cNvPr>
          <p:cNvCxnSpPr>
            <a:endCxn id="24" idx="0"/>
          </p:cNvCxnSpPr>
          <p:nvPr/>
        </p:nvCxnSpPr>
        <p:spPr>
          <a:xfrm>
            <a:off x="2763641" y="4184058"/>
            <a:ext cx="99687" cy="34252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B82A7951-53E0-4540-AAA9-2C133133DD26}"/>
              </a:ext>
            </a:extLst>
          </p:cNvPr>
          <p:cNvSpPr txBox="1"/>
          <p:nvPr/>
        </p:nvSpPr>
        <p:spPr>
          <a:xfrm>
            <a:off x="910001" y="2438400"/>
            <a:ext cx="23936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Conceptual Model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5C8F73D-37E3-8C4F-882C-618515108247}"/>
              </a:ext>
            </a:extLst>
          </p:cNvPr>
          <p:cNvSpPr txBox="1"/>
          <p:nvPr/>
        </p:nvSpPr>
        <p:spPr>
          <a:xfrm>
            <a:off x="1949040" y="5029200"/>
            <a:ext cx="4286751" cy="156966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dirty="0"/>
              <a:t>Questions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What are the units of </a:t>
            </a:r>
            <a:r>
              <a:rPr lang="en-US" sz="2400" i="1" dirty="0" err="1"/>
              <a:t>dP</a:t>
            </a:r>
            <a:r>
              <a:rPr lang="en-US" sz="2400" i="1" dirty="0"/>
              <a:t>/</a:t>
            </a:r>
            <a:r>
              <a:rPr lang="en-US" sz="2400" i="1" dirty="0" err="1"/>
              <a:t>dt</a:t>
            </a:r>
            <a:r>
              <a:rPr lang="en-US" sz="2400" i="1" dirty="0"/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What are the units of </a:t>
            </a:r>
            <a:r>
              <a:rPr lang="en-US" sz="2400" i="1" dirty="0"/>
              <a:t>c</a:t>
            </a:r>
            <a:r>
              <a:rPr lang="en-US" sz="2400" dirty="0"/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What are the units of </a:t>
            </a:r>
            <a:r>
              <a:rPr lang="en-US" sz="2400" i="1" dirty="0"/>
              <a:t>a</a:t>
            </a:r>
            <a:r>
              <a:rPr lang="en-US" sz="2400" dirty="0"/>
              <a:t>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F9FC6499-0AEA-534E-8863-B817AE4C796C}"/>
                  </a:ext>
                </a:extLst>
              </p:cNvPr>
              <p:cNvSpPr txBox="1"/>
              <p:nvPr/>
            </p:nvSpPr>
            <p:spPr>
              <a:xfrm>
                <a:off x="6400800" y="5334000"/>
                <a:ext cx="1457322" cy="40011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cs typeface="Courier New" panose="02070309020205020404" pitchFamily="49" charset="0"/>
                  </a:rPr>
                  <a:t>mol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𝑙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−1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 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𝑠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sz="200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F9FC6499-0AEA-534E-8863-B817AE4C79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0800" y="5334000"/>
                <a:ext cx="1457322" cy="400110"/>
              </a:xfrm>
              <a:prstGeom prst="rect">
                <a:avLst/>
              </a:prstGeom>
              <a:blipFill>
                <a:blip r:embed="rId12"/>
                <a:stretch>
                  <a:fillRect l="-4348" t="-12500" b="-18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8F2BDDFD-1786-474E-8B96-F0EAAED84D75}"/>
                  </a:ext>
                </a:extLst>
              </p:cNvPr>
              <p:cNvSpPr txBox="1"/>
              <p:nvPr/>
            </p:nvSpPr>
            <p:spPr>
              <a:xfrm>
                <a:off x="6400800" y="5757250"/>
                <a:ext cx="725199" cy="40011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𝑠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00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8F2BDDFD-1786-474E-8B96-F0EAAED84D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0800" y="5757250"/>
                <a:ext cx="725199" cy="40011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CD8D490C-17E0-3D41-8497-E44C9BCFE8D8}"/>
                  </a:ext>
                </a:extLst>
              </p:cNvPr>
              <p:cNvSpPr txBox="1"/>
              <p:nvPr/>
            </p:nvSpPr>
            <p:spPr>
              <a:xfrm>
                <a:off x="6416189" y="6198750"/>
                <a:ext cx="1430071" cy="40011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err="1">
                    <a:latin typeface="+mn-lt"/>
                    <a:cs typeface="Courier New" panose="02070309020205020404" pitchFamily="49" charset="0"/>
                  </a:rPr>
                  <a:t>mol</a:t>
                </a:r>
                <a:r>
                  <a:rPr lang="en-US" sz="2000" dirty="0">
                    <a:latin typeface="+mn-lt"/>
                    <a:cs typeface="Courier New" panose="02070309020205020404" pitchFamily="49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𝑙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−1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 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𝑠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sz="200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CD8D490C-17E0-3D41-8497-E44C9BCFE8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6189" y="6198750"/>
                <a:ext cx="1430071" cy="400110"/>
              </a:xfrm>
              <a:prstGeom prst="rect">
                <a:avLst/>
              </a:prstGeom>
              <a:blipFill>
                <a:blip r:embed="rId14"/>
                <a:stretch>
                  <a:fillRect l="-3509" t="-9091" b="-212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79530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/>
      <p:bldP spid="51" grpId="0"/>
      <p:bldP spid="52" grpId="0"/>
      <p:bldP spid="53" grpId="0"/>
      <p:bldP spid="54" grpId="0"/>
      <p:bldP spid="20" grpId="0"/>
      <p:bldP spid="22" grpId="0"/>
      <p:bldP spid="23" grpId="0"/>
      <p:bldP spid="24" grpId="0"/>
      <p:bldP spid="25" grpId="0"/>
      <p:bldP spid="27" grpId="0" animBg="1"/>
      <p:bldP spid="28" grpId="0" animBg="1"/>
      <p:bldP spid="50" grpId="0"/>
      <p:bldP spid="60" grpId="0" animBg="1"/>
      <p:bldP spid="61" grpId="0" animBg="1"/>
      <p:bldP spid="62" grpId="0" animBg="1"/>
      <p:bldP spid="6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0F0ABEA-2151-DB44-87EA-3FC997EC01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838200"/>
          </a:xfrm>
        </p:spPr>
        <p:txBody>
          <a:bodyPr/>
          <a:lstStyle/>
          <a:p>
            <a:r>
              <a:rPr lang="en-US" dirty="0"/>
              <a:t>G.P.E. Box (Famous Statistician)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1239C5-E3EC-E048-9302-8AC3195CD2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2</a:t>
            </a:fld>
            <a:endParaRPr lang="en-US" altLang="x-non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3FCB56-1487-AF4C-8A6F-80E77F5C2E69}"/>
              </a:ext>
            </a:extLst>
          </p:cNvPr>
          <p:cNvSpPr txBox="1"/>
          <p:nvPr/>
        </p:nvSpPr>
        <p:spPr>
          <a:xfrm>
            <a:off x="304800" y="3992940"/>
            <a:ext cx="857638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All models are wrong.</a:t>
            </a:r>
          </a:p>
          <a:p>
            <a:r>
              <a:rPr lang="en-US" sz="4800" b="1" dirty="0"/>
              <a:t>But some models are useful.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D3A8A36-116F-3B4A-8D5E-EADF1923C4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0" y="1173540"/>
            <a:ext cx="1968521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095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15073-6596-A14F-8BFA-309667E0E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Technical Models With Differential Equations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F777A9B-02DD-5F4C-A54A-9C036E2C1E1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990600"/>
                <a:ext cx="8229600" cy="2069069"/>
              </a:xfrm>
            </p:spPr>
            <p:txBody>
              <a:bodyPr/>
              <a:lstStyle/>
              <a:p>
                <a:r>
                  <a:rPr lang="en-US" sz="2800" dirty="0"/>
                  <a:t>Differential equations describe how variables change, typically with respect to time.</a:t>
                </a:r>
              </a:p>
              <a:p>
                <a:r>
                  <a:rPr lang="en-US" sz="2800" dirty="0"/>
                  <a:t>A differential is a small change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𝑑𝑡</m:t>
                    </m:r>
                  </m:oMath>
                </a14:m>
                <a:r>
                  <a:rPr lang="en-US" sz="2400" dirty="0"/>
                  <a:t> is a small change in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sz="2400" dirty="0"/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is the change from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to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𝑑𝑡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:pPr marL="457200" lvl="1" indent="0">
                  <a:buNone/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F777A9B-02DD-5F4C-A54A-9C036E2C1E1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990600"/>
                <a:ext cx="8229600" cy="2069069"/>
              </a:xfrm>
              <a:blipFill>
                <a:blip r:embed="rId2"/>
                <a:stretch>
                  <a:fillRect l="-1389" t="-3049" b="-189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9AA53A-9083-2F4C-B78A-3E1C616F81B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20</a:t>
            </a:fld>
            <a:endParaRPr lang="en-US" altLang="x-non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952F5B0-8D3E-9543-8747-45603EE06027}"/>
                  </a:ext>
                </a:extLst>
              </p:cNvPr>
              <p:cNvSpPr txBox="1"/>
              <p:nvPr/>
            </p:nvSpPr>
            <p:spPr>
              <a:xfrm>
                <a:off x="4909047" y="3962400"/>
                <a:ext cx="4006353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</m:sSub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𝑒𝑥𝑡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952F5B0-8D3E-9543-8747-45603EE060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9047" y="3962400"/>
                <a:ext cx="4006353" cy="701218"/>
              </a:xfrm>
              <a:prstGeom prst="rect">
                <a:avLst/>
              </a:prstGeom>
              <a:blipFill>
                <a:blip r:embed="rId3"/>
                <a:stretch>
                  <a:fillRect l="-1266" t="-3636" b="-1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722E2D1-DDCE-E74C-B7A1-A7D60D72E051}"/>
                  </a:ext>
                </a:extLst>
              </p:cNvPr>
              <p:cNvSpPr txBox="1"/>
              <p:nvPr/>
            </p:nvSpPr>
            <p:spPr>
              <a:xfrm>
                <a:off x="4909047" y="4828950"/>
                <a:ext cx="2195986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𝑐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𝑒𝑃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722E2D1-DDCE-E74C-B7A1-A7D60D72E0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9047" y="4828950"/>
                <a:ext cx="2195986" cy="701218"/>
              </a:xfrm>
              <a:prstGeom prst="rect">
                <a:avLst/>
              </a:prstGeom>
              <a:blipFill>
                <a:blip r:embed="rId4"/>
                <a:stretch>
                  <a:fillRect l="-1734" t="-1786" r="-1734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9DE0723A-203F-CC4A-BFF8-788176B07B7F}"/>
              </a:ext>
            </a:extLst>
          </p:cNvPr>
          <p:cNvSpPr txBox="1"/>
          <p:nvPr/>
        </p:nvSpPr>
        <p:spPr>
          <a:xfrm>
            <a:off x="609600" y="3352800"/>
            <a:ext cx="78422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Lac operon: Concentration of inducer and permease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5D9EBCE-5457-5E42-8A61-A28C7C1BEF78}"/>
                  </a:ext>
                </a:extLst>
              </p:cNvPr>
              <p:cNvSpPr txBox="1"/>
              <p:nvPr/>
            </p:nvSpPr>
            <p:spPr>
              <a:xfrm>
                <a:off x="2010790" y="3886200"/>
                <a:ext cx="73173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𝑖𝑛𝑡</m:t>
                        </m:r>
                      </m:sub>
                    </m:sSub>
                  </m:oMath>
                </a14:m>
                <a:r>
                  <a:rPr lang="en-US" sz="2400" dirty="0"/>
                  <a:t>(t)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5D9EBCE-5457-5E42-8A61-A28C7C1BEF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0790" y="3886200"/>
                <a:ext cx="731739" cy="369332"/>
              </a:xfrm>
              <a:prstGeom prst="rect">
                <a:avLst/>
              </a:prstGeom>
              <a:blipFill>
                <a:blip r:embed="rId5"/>
                <a:stretch>
                  <a:fillRect l="-11864" t="-23333" r="-22034" b="-4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73AF4F2-2413-564A-BA73-4FB71C638CB8}"/>
                  </a:ext>
                </a:extLst>
              </p:cNvPr>
              <p:cNvSpPr txBox="1"/>
              <p:nvPr/>
            </p:nvSpPr>
            <p:spPr>
              <a:xfrm>
                <a:off x="926351" y="3886200"/>
                <a:ext cx="76219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𝑒𝑥𝑡</m:t>
                        </m:r>
                      </m:sub>
                    </m:sSub>
                  </m:oMath>
                </a14:m>
                <a:r>
                  <a:rPr lang="en-US" sz="2400" dirty="0"/>
                  <a:t>(t)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73AF4F2-2413-564A-BA73-4FB71C638C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351" y="3886200"/>
                <a:ext cx="762196" cy="369332"/>
              </a:xfrm>
              <a:prstGeom prst="rect">
                <a:avLst/>
              </a:prstGeom>
              <a:blipFill>
                <a:blip r:embed="rId6"/>
                <a:stretch>
                  <a:fillRect l="-13115" t="-23333" r="-21311" b="-4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E747542-4500-7B40-9B2A-41CD005E17CD}"/>
                  </a:ext>
                </a:extLst>
              </p:cNvPr>
              <p:cNvSpPr txBox="1"/>
              <p:nvPr/>
            </p:nvSpPr>
            <p:spPr>
              <a:xfrm>
                <a:off x="609600" y="5538060"/>
                <a:ext cx="158569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𝑑𝑡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E747542-4500-7B40-9B2A-41CD005E17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5538060"/>
                <a:ext cx="1585690" cy="369332"/>
              </a:xfrm>
              <a:prstGeom prst="rect">
                <a:avLst/>
              </a:prstGeom>
              <a:blipFill>
                <a:blip r:embed="rId7"/>
                <a:stretch>
                  <a:fillRect l="-4000" r="-5600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9D377CD-C7C0-4C48-962A-9AA1D88F3ED6}"/>
                  </a:ext>
                </a:extLst>
              </p:cNvPr>
              <p:cNvSpPr txBox="1"/>
              <p:nvPr/>
            </p:nvSpPr>
            <p:spPr>
              <a:xfrm>
                <a:off x="2438400" y="5574268"/>
                <a:ext cx="13423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𝑑𝑡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9D377CD-C7C0-4C48-962A-9AA1D88F3E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8400" y="5574268"/>
                <a:ext cx="1342355" cy="369332"/>
              </a:xfrm>
              <a:prstGeom prst="rect">
                <a:avLst/>
              </a:prstGeom>
              <a:blipFill>
                <a:blip r:embed="rId8"/>
                <a:stretch>
                  <a:fillRect l="-4717" r="-6604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49FDFBE-8056-7F4E-948E-2929C56096CF}"/>
                  </a:ext>
                </a:extLst>
              </p:cNvPr>
              <p:cNvSpPr txBox="1"/>
              <p:nvPr/>
            </p:nvSpPr>
            <p:spPr>
              <a:xfrm>
                <a:off x="3064771" y="3886200"/>
                <a:ext cx="6690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49FDFBE-8056-7F4E-948E-2929C56096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771" y="3886200"/>
                <a:ext cx="669029" cy="369332"/>
              </a:xfrm>
              <a:prstGeom prst="rect">
                <a:avLst/>
              </a:prstGeom>
              <a:blipFill>
                <a:blip r:embed="rId9"/>
                <a:stretch>
                  <a:fillRect l="-7407" r="-12963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Rectangle 26">
            <a:extLst>
              <a:ext uri="{FF2B5EF4-FFF2-40B4-BE49-F238E27FC236}">
                <a16:creationId xmlns:a16="http://schemas.microsoft.com/office/drawing/2014/main" id="{09C292F4-CF80-8749-A166-810D871E92D5}"/>
              </a:ext>
            </a:extLst>
          </p:cNvPr>
          <p:cNvSpPr/>
          <p:nvPr/>
        </p:nvSpPr>
        <p:spPr>
          <a:xfrm>
            <a:off x="1307351" y="4698348"/>
            <a:ext cx="669871" cy="533400"/>
          </a:xfrm>
          <a:prstGeom prst="rect">
            <a:avLst/>
          </a:prstGeom>
          <a:solidFill>
            <a:schemeClr val="tx1"/>
          </a:solidFill>
          <a:ln w="38100"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1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29E927A-5AC7-A245-84AB-B3AC46C3344D}"/>
              </a:ext>
            </a:extLst>
          </p:cNvPr>
          <p:cNvSpPr/>
          <p:nvPr/>
        </p:nvSpPr>
        <p:spPr>
          <a:xfrm>
            <a:off x="2678951" y="4698348"/>
            <a:ext cx="669871" cy="533400"/>
          </a:xfrm>
          <a:prstGeom prst="rect">
            <a:avLst/>
          </a:prstGeom>
          <a:solidFill>
            <a:schemeClr val="tx1"/>
          </a:solidFill>
          <a:ln w="38100"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2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037A60A-B0EF-9F46-B14A-5297EB9F8454}"/>
              </a:ext>
            </a:extLst>
          </p:cNvPr>
          <p:cNvCxnSpPr>
            <a:stCxn id="23" idx="2"/>
            <a:endCxn id="27" idx="0"/>
          </p:cNvCxnSpPr>
          <p:nvPr/>
        </p:nvCxnSpPr>
        <p:spPr>
          <a:xfrm>
            <a:off x="1307449" y="4255532"/>
            <a:ext cx="334838" cy="44281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EEBB449-C74B-5D45-9DF7-B2D8E9F8BFD9}"/>
              </a:ext>
            </a:extLst>
          </p:cNvPr>
          <p:cNvCxnSpPr>
            <a:stCxn id="22" idx="2"/>
            <a:endCxn id="27" idx="0"/>
          </p:cNvCxnSpPr>
          <p:nvPr/>
        </p:nvCxnSpPr>
        <p:spPr>
          <a:xfrm flipH="1">
            <a:off x="1642287" y="4255532"/>
            <a:ext cx="734373" cy="44281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AC8440C-E6B8-A34B-96E9-2B3ADD7DF952}"/>
              </a:ext>
            </a:extLst>
          </p:cNvPr>
          <p:cNvCxnSpPr>
            <a:stCxn id="26" idx="2"/>
            <a:endCxn id="27" idx="0"/>
          </p:cNvCxnSpPr>
          <p:nvPr/>
        </p:nvCxnSpPr>
        <p:spPr>
          <a:xfrm flipH="1">
            <a:off x="1642287" y="4255532"/>
            <a:ext cx="1756999" cy="44281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D6CA533-D1BB-5A4A-85E9-8E31FD0C00DF}"/>
              </a:ext>
            </a:extLst>
          </p:cNvPr>
          <p:cNvCxnSpPr>
            <a:stCxn id="22" idx="2"/>
            <a:endCxn id="28" idx="0"/>
          </p:cNvCxnSpPr>
          <p:nvPr/>
        </p:nvCxnSpPr>
        <p:spPr>
          <a:xfrm>
            <a:off x="2376660" y="4255532"/>
            <a:ext cx="637227" cy="44281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6567555-6054-8A4B-AE15-8287D0015ECC}"/>
              </a:ext>
            </a:extLst>
          </p:cNvPr>
          <p:cNvCxnSpPr>
            <a:cxnSpLocks/>
            <a:stCxn id="26" idx="2"/>
            <a:endCxn id="28" idx="0"/>
          </p:cNvCxnSpPr>
          <p:nvPr/>
        </p:nvCxnSpPr>
        <p:spPr>
          <a:xfrm flipH="1">
            <a:off x="3013887" y="4255532"/>
            <a:ext cx="385399" cy="44281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D383AC3-E005-CF4E-903E-253928B5C45F}"/>
              </a:ext>
            </a:extLst>
          </p:cNvPr>
          <p:cNvCxnSpPr>
            <a:endCxn id="24" idx="0"/>
          </p:cNvCxnSpPr>
          <p:nvPr/>
        </p:nvCxnSpPr>
        <p:spPr>
          <a:xfrm flipH="1">
            <a:off x="1402445" y="5231748"/>
            <a:ext cx="239842" cy="30631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124C8D0-D17F-B840-ABA1-80360ADB5920}"/>
              </a:ext>
            </a:extLst>
          </p:cNvPr>
          <p:cNvCxnSpPr>
            <a:endCxn id="25" idx="0"/>
          </p:cNvCxnSpPr>
          <p:nvPr/>
        </p:nvCxnSpPr>
        <p:spPr>
          <a:xfrm>
            <a:off x="3009891" y="5231748"/>
            <a:ext cx="99687" cy="34252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0372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22" grpId="0"/>
      <p:bldP spid="23" grpId="0"/>
      <p:bldP spid="24" grpId="0"/>
      <p:bldP spid="25" grpId="0"/>
      <p:bldP spid="26" grpId="0"/>
      <p:bldP spid="27" grpId="0" animBg="1"/>
      <p:bldP spid="2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03295-D7FA-E242-A398-CE007DD73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What We Assume Using a Model Based on Differential Equations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85AC00-7F16-C146-8FC7-B38F57C386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system is deterministic</a:t>
            </a:r>
          </a:p>
          <a:p>
            <a:pPr lvl="1"/>
            <a:r>
              <a:rPr lang="en-US" dirty="0"/>
              <a:t>Repeated experiments produce essentially the same results</a:t>
            </a:r>
          </a:p>
          <a:p>
            <a:pPr lvl="1"/>
            <a:r>
              <a:rPr lang="en-US" dirty="0"/>
              <a:t>Counter example: Individual chemical reactions</a:t>
            </a:r>
          </a:p>
          <a:p>
            <a:r>
              <a:rPr lang="en-US" dirty="0"/>
              <a:t>Variables are continuous</a:t>
            </a:r>
          </a:p>
          <a:p>
            <a:pPr lvl="1"/>
            <a:r>
              <a:rPr lang="en-US" dirty="0"/>
              <a:t>Counter example: Small number of molecules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A46F4F-FD23-0C48-9519-76A1AA6D7BC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21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068169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5357A4-C48E-1D41-B3A6-3C7726DBD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Solving Differential Equations</a:t>
            </a:r>
            <a:br>
              <a:rPr lang="en-US" dirty="0"/>
            </a:br>
            <a:r>
              <a:rPr lang="en-US" i="1" dirty="0"/>
              <a:t>Initial Value Problem (IVP)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17B06E-3AD0-3243-A89D-C53864ACD1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468559"/>
            <a:ext cx="8229600" cy="76200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Example: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C35E15-68BB-D74D-9679-481183CEACC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22</a:t>
            </a:fld>
            <a:endParaRPr lang="en-US" altLang="x-non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73EA963-145D-EE4D-813E-90D140277E5D}"/>
                  </a:ext>
                </a:extLst>
              </p:cNvPr>
              <p:cNvSpPr txBox="1"/>
              <p:nvPr/>
            </p:nvSpPr>
            <p:spPr>
              <a:xfrm>
                <a:off x="2270305" y="2440850"/>
                <a:ext cx="2377895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=1,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73EA963-145D-EE4D-813E-90D140277E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0305" y="2440850"/>
                <a:ext cx="2377895" cy="701218"/>
              </a:xfrm>
              <a:prstGeom prst="rect">
                <a:avLst/>
              </a:prstGeom>
              <a:blipFill>
                <a:blip r:embed="rId2"/>
                <a:stretch>
                  <a:fillRect l="-2128" t="-3636" r="-2128" b="-1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90E2C03D-FF26-6C49-B5CF-E922B77EF5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3314700"/>
            <a:ext cx="5168900" cy="33147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CA2F3D8-2AC7-884F-B511-DEFBEEA0930E}"/>
              </a:ext>
            </a:extLst>
          </p:cNvPr>
          <p:cNvSpPr txBox="1"/>
          <p:nvPr/>
        </p:nvSpPr>
        <p:spPr>
          <a:xfrm>
            <a:off x="5378912" y="3278060"/>
            <a:ext cx="361268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Graphical solution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/>
              <a:t>Place a point at initial value.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/>
              <a:t>Draw a line with slope equal to the derivative.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0981142-6E7C-C04B-83C7-7C0E41BC2E49}"/>
              </a:ext>
            </a:extLst>
          </p:cNvPr>
          <p:cNvSpPr/>
          <p:nvPr/>
        </p:nvSpPr>
        <p:spPr>
          <a:xfrm rot="19788271">
            <a:off x="640340" y="4562142"/>
            <a:ext cx="4586959" cy="33743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B8AA804-4371-494A-B319-AB7631506F20}"/>
              </a:ext>
            </a:extLst>
          </p:cNvPr>
          <p:cNvSpPr/>
          <p:nvPr/>
        </p:nvSpPr>
        <p:spPr>
          <a:xfrm>
            <a:off x="959312" y="5953990"/>
            <a:ext cx="85725" cy="762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6A4AFFA-3B05-1B44-9CE0-2EC2A1ABBDB6}"/>
              </a:ext>
            </a:extLst>
          </p:cNvPr>
          <p:cNvSpPr txBox="1"/>
          <p:nvPr/>
        </p:nvSpPr>
        <p:spPr>
          <a:xfrm>
            <a:off x="457200" y="1597562"/>
            <a:ext cx="7188186" cy="8309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b="1" dirty="0"/>
              <a:t>Given</a:t>
            </a:r>
            <a:r>
              <a:rPr lang="en-US" sz="2400" dirty="0"/>
              <a:t> derivative of variables and their initial values.</a:t>
            </a:r>
          </a:p>
          <a:p>
            <a:r>
              <a:rPr lang="en-US" sz="2400" b="1" dirty="0"/>
              <a:t>Find</a:t>
            </a:r>
            <a:r>
              <a:rPr lang="en-US" sz="2400" dirty="0"/>
              <a:t> values of variables over time.</a:t>
            </a:r>
          </a:p>
        </p:txBody>
      </p:sp>
    </p:spTree>
    <p:extLst>
      <p:ext uri="{BB962C8B-B14F-4D97-AF65-F5344CB8AC3E}">
        <p14:creationId xmlns:p14="http://schemas.microsoft.com/office/powerpoint/2010/main" val="1634967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  <p:bldP spid="15" grpId="0" animBg="1"/>
      <p:bldP spid="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DD89AB-3EC0-3C4A-9A8F-82AC34FC3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More Elaborate Initial Value Problem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DFB859A-A86E-5247-95D4-15D02E23C86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23</a:t>
            </a:fld>
            <a:endParaRPr lang="en-US" altLang="x-non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B10F6D-6346-2542-A150-760A1DF565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2209800"/>
            <a:ext cx="4076700" cy="25654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7390FCA-B44F-5949-85A2-980C2D2A292E}"/>
              </a:ext>
            </a:extLst>
          </p:cNvPr>
          <p:cNvCxnSpPr>
            <a:cxnSpLocks/>
          </p:cNvCxnSpPr>
          <p:nvPr/>
        </p:nvCxnSpPr>
        <p:spPr>
          <a:xfrm flipV="1">
            <a:off x="1905000" y="2971800"/>
            <a:ext cx="228600" cy="4445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68FF409-E926-6E42-B70B-84A677E6F9D1}"/>
              </a:ext>
            </a:extLst>
          </p:cNvPr>
          <p:cNvCxnSpPr>
            <a:cxnSpLocks/>
          </p:cNvCxnSpPr>
          <p:nvPr/>
        </p:nvCxnSpPr>
        <p:spPr>
          <a:xfrm flipV="1">
            <a:off x="2362200" y="2209800"/>
            <a:ext cx="228600" cy="3048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9B7B39A-AC92-7448-9717-0F8A5D0949BC}"/>
              </a:ext>
            </a:extLst>
          </p:cNvPr>
          <p:cNvCxnSpPr/>
          <p:nvPr/>
        </p:nvCxnSpPr>
        <p:spPr>
          <a:xfrm>
            <a:off x="2743200" y="2209800"/>
            <a:ext cx="2286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3D14FE4-26A7-9D4B-BC00-2E7A555248D2}"/>
              </a:ext>
            </a:extLst>
          </p:cNvPr>
          <p:cNvCxnSpPr/>
          <p:nvPr/>
        </p:nvCxnSpPr>
        <p:spPr>
          <a:xfrm>
            <a:off x="3124200" y="2362200"/>
            <a:ext cx="228600" cy="3048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4D32CC9-6537-2948-81DE-EE320D6554FA}"/>
              </a:ext>
            </a:extLst>
          </p:cNvPr>
          <p:cNvCxnSpPr/>
          <p:nvPr/>
        </p:nvCxnSpPr>
        <p:spPr>
          <a:xfrm>
            <a:off x="3581400" y="3124200"/>
            <a:ext cx="228600" cy="5334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AA24C1F-D971-7A42-9EAC-5C2645770C1C}"/>
              </a:ext>
            </a:extLst>
          </p:cNvPr>
          <p:cNvCxnSpPr/>
          <p:nvPr/>
        </p:nvCxnSpPr>
        <p:spPr>
          <a:xfrm>
            <a:off x="4114800" y="4267200"/>
            <a:ext cx="152400" cy="2413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3DF9DD1-F13E-5941-BC96-66F18D3A0CFA}"/>
              </a:ext>
            </a:extLst>
          </p:cNvPr>
          <p:cNvCxnSpPr>
            <a:cxnSpLocks/>
          </p:cNvCxnSpPr>
          <p:nvPr/>
        </p:nvCxnSpPr>
        <p:spPr>
          <a:xfrm>
            <a:off x="4495800" y="4775200"/>
            <a:ext cx="2286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68AC74FA-E825-3D42-A417-CF9763E7D0F8}"/>
              </a:ext>
            </a:extLst>
          </p:cNvPr>
          <p:cNvSpPr/>
          <p:nvPr/>
        </p:nvSpPr>
        <p:spPr>
          <a:xfrm>
            <a:off x="1895475" y="3429000"/>
            <a:ext cx="85725" cy="762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5632CF9-AAB9-C640-8BBE-5298A32A6B4D}"/>
              </a:ext>
            </a:extLst>
          </p:cNvPr>
          <p:cNvSpPr txBox="1"/>
          <p:nvPr/>
        </p:nvSpPr>
        <p:spPr>
          <a:xfrm>
            <a:off x="1268923" y="4050268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Initial value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93A3FE2-4FE0-7B4F-B4CA-FA122DD73912}"/>
              </a:ext>
            </a:extLst>
          </p:cNvPr>
          <p:cNvCxnSpPr>
            <a:cxnSpLocks/>
            <a:stCxn id="26" idx="0"/>
            <a:endCxn id="25" idx="4"/>
          </p:cNvCxnSpPr>
          <p:nvPr/>
        </p:nvCxnSpPr>
        <p:spPr>
          <a:xfrm flipV="1">
            <a:off x="1938337" y="3505200"/>
            <a:ext cx="1" cy="5450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4F438145-1954-4148-9219-8EF2ABE8E6DE}"/>
              </a:ext>
            </a:extLst>
          </p:cNvPr>
          <p:cNvSpPr txBox="1"/>
          <p:nvPr/>
        </p:nvSpPr>
        <p:spPr>
          <a:xfrm>
            <a:off x="3947098" y="5269468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Derivative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61699EB-1CFA-C348-99B9-D86D095EAC21}"/>
              </a:ext>
            </a:extLst>
          </p:cNvPr>
          <p:cNvCxnSpPr>
            <a:stCxn id="4" idx="0"/>
          </p:cNvCxnSpPr>
          <p:nvPr/>
        </p:nvCxnSpPr>
        <p:spPr>
          <a:xfrm flipV="1">
            <a:off x="4552392" y="4775200"/>
            <a:ext cx="57708" cy="4942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879E3E7-81F6-4B48-B100-2DB1CE507009}"/>
              </a:ext>
            </a:extLst>
          </p:cNvPr>
          <p:cNvSpPr txBox="1"/>
          <p:nvPr/>
        </p:nvSpPr>
        <p:spPr>
          <a:xfrm>
            <a:off x="3399013" y="1709777"/>
            <a:ext cx="1736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Draw the curve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F1AA43B-102C-B944-9AA7-F466180C65C7}"/>
              </a:ext>
            </a:extLst>
          </p:cNvPr>
          <p:cNvCxnSpPr>
            <a:cxnSpLocks/>
            <a:stCxn id="16" idx="2"/>
          </p:cNvCxnSpPr>
          <p:nvPr/>
        </p:nvCxnSpPr>
        <p:spPr>
          <a:xfrm flipH="1">
            <a:off x="3505200" y="2079109"/>
            <a:ext cx="762000" cy="7783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38D80D6C-8804-4345-B729-D77A6CA957BA}"/>
              </a:ext>
            </a:extLst>
          </p:cNvPr>
          <p:cNvSpPr/>
          <p:nvPr/>
        </p:nvSpPr>
        <p:spPr>
          <a:xfrm>
            <a:off x="4780992" y="2573376"/>
            <a:ext cx="3276600" cy="240835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973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E85C9-D92B-5442-A21B-E2AD00FC0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Euler Algorithm for IVP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30CAD3F6-B3BD-204E-BCC6-2E40972F87D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3810000"/>
                <a:ext cx="8229600" cy="2286000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8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For t in [0, h, 2h,… T]</a:t>
                </a:r>
                <a:endParaRPr lang="en-US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pPr marL="400050" lvl="1" indent="0">
                  <a:buNone/>
                </a:pP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For n = 1..N</a:t>
                </a:r>
              </a:p>
              <a:p>
                <a:pPr marL="800100" lvl="2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𝑥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𝑡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+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h</m:t>
                        </m:r>
                      </m:e>
                    </m:d>
                  </m:oMath>
                </a14:m>
                <a:r>
                  <a:rPr lang="en-US" sz="28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𝑥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𝑡</m:t>
                        </m:r>
                      </m:e>
                    </m:d>
                    <m:r>
                      <a:rPr lang="en-US" sz="2800" i="1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 </m:t>
                    </m:r>
                  </m:oMath>
                </a14:m>
                <a:r>
                  <a:rPr lang="en-US" sz="28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h𝑓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cs typeface="Courier New" panose="02070309020205020404" pitchFamily="49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Courier New" panose="02070309020205020404" pitchFamily="49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Courier New" panose="02070309020205020404" pitchFamily="49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cs typeface="Courier New" panose="02070309020205020404" pitchFamily="49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Courier New" panose="02070309020205020404" pitchFamily="49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,⋯,</m:t>
                        </m:r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cs typeface="Courier New" panose="02070309020205020404" pitchFamily="49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Courier New" panose="02070309020205020404" pitchFamily="49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Courier New" panose="02070309020205020404" pitchFamily="49" charset="0"/>
                              </a:rPr>
                              <m:t>𝑛</m:t>
                            </m:r>
                          </m:sub>
                        </m:sSub>
                        <m:d>
                          <m:d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cs typeface="Courier New" panose="02070309020205020404" pitchFamily="49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Courier New" panose="02070309020205020404" pitchFamily="49" charset="0"/>
                              </a:rPr>
                              <m:t>𝑡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28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</a:p>
            </p:txBody>
          </p:sp>
        </mc:Choice>
        <mc:Fallback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30CAD3F6-B3BD-204E-BCC6-2E40972F87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3810000"/>
                <a:ext cx="8229600" cy="2286000"/>
              </a:xfrm>
              <a:blipFill>
                <a:blip r:embed="rId2"/>
                <a:stretch>
                  <a:fillRect l="-1698" t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16B1B4B-E646-B144-8F79-A21093CEC2B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24</a:t>
            </a:fld>
            <a:endParaRPr lang="en-US" altLang="x-none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5D44E03-00C5-E348-9373-16C42C62AD35}"/>
                  </a:ext>
                </a:extLst>
              </p:cNvPr>
              <p:cNvSpPr txBox="1"/>
              <p:nvPr/>
            </p:nvSpPr>
            <p:spPr>
              <a:xfrm>
                <a:off x="457200" y="1143000"/>
                <a:ext cx="8482643" cy="1741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/>
                  <a:t>Given</a:t>
                </a:r>
                <a:r>
                  <a:rPr lang="en-US" sz="2400" dirty="0"/>
                  <a:t>: Differential equations and initial values for </a:t>
                </a:r>
                <a:r>
                  <a:rPr lang="en-US" sz="2400" i="1" dirty="0"/>
                  <a:t>n</a:t>
                </a:r>
                <a:r>
                  <a:rPr lang="en-US" sz="2400" dirty="0"/>
                  <a:t> variables</a:t>
                </a:r>
              </a:p>
              <a:p>
                <a:r>
                  <a:rPr lang="en-US" sz="2400" b="0" dirty="0"/>
                  <a:t> 	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,⋯,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2400" b="1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r>
                  <a:rPr lang="en-US" sz="2400" b="1" i="1" dirty="0"/>
                  <a:t>, </a:t>
                </a:r>
                <a:r>
                  <a:rPr lang="en-US" sz="2400" i="1" dirty="0"/>
                  <a:t>h </a:t>
                </a:r>
                <a:r>
                  <a:rPr lang="en-US" sz="2400" dirty="0"/>
                  <a:t>(estimate of </a:t>
                </a:r>
                <a:r>
                  <a:rPr lang="en-US" sz="2400" i="1" dirty="0"/>
                  <a:t>dt</a:t>
                </a:r>
                <a:r>
                  <a:rPr lang="en-US" sz="2400" dirty="0"/>
                  <a:t>)</a:t>
                </a:r>
                <a:endParaRPr lang="en-US" sz="2400" b="1" i="1" dirty="0"/>
              </a:p>
              <a:p>
                <a:endParaRPr lang="en-US" sz="2400" b="1" dirty="0"/>
              </a:p>
              <a:p>
                <a:r>
                  <a:rPr lang="en-US" sz="2400" b="1" dirty="0"/>
                  <a:t>Find</a:t>
                </a:r>
                <a:r>
                  <a:rPr lang="en-US" sz="2400" dirty="0"/>
                  <a:t> Values of variables at time 1,…,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2400" i="1" dirty="0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5D44E03-00C5-E348-9373-16C42C62AD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1143000"/>
                <a:ext cx="8482643" cy="1741054"/>
              </a:xfrm>
              <a:prstGeom prst="rect">
                <a:avLst/>
              </a:prstGeom>
              <a:blipFill>
                <a:blip r:embed="rId3"/>
                <a:stretch>
                  <a:fillRect l="-1198" t="-2899" r="-150" b="-5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96EFD90F-305B-5D41-9EB0-7884719EAD15}"/>
              </a:ext>
            </a:extLst>
          </p:cNvPr>
          <p:cNvGrpSpPr/>
          <p:nvPr/>
        </p:nvGrpSpPr>
        <p:grpSpPr>
          <a:xfrm>
            <a:off x="6543675" y="2986686"/>
            <a:ext cx="2209800" cy="1447800"/>
            <a:chOff x="1828800" y="2209800"/>
            <a:chExt cx="4076700" cy="256540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A52C1E5-1661-F74C-9131-1C7DC565DCC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28800" y="2209800"/>
              <a:ext cx="4076700" cy="2565400"/>
            </a:xfrm>
            <a:prstGeom prst="rect">
              <a:avLst/>
            </a:prstGeom>
          </p:spPr>
        </p:pic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61E86A89-9E0A-9E4E-B035-BE8C4074FF7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05000" y="2971800"/>
              <a:ext cx="228600" cy="44450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0221F3B3-99DB-9E4C-850C-9945878C158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62200" y="2209800"/>
              <a:ext cx="228600" cy="30480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20A1BCBB-6AD8-664D-B181-5C8971A5D093}"/>
                </a:ext>
              </a:extLst>
            </p:cNvPr>
            <p:cNvCxnSpPr>
              <a:cxnSpLocks/>
            </p:cNvCxnSpPr>
            <p:nvPr/>
          </p:nvCxnSpPr>
          <p:spPr>
            <a:xfrm>
              <a:off x="2743200" y="2209800"/>
              <a:ext cx="22860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CF9A50DB-46E5-BA44-BB9A-FCF2FFDCC60F}"/>
                </a:ext>
              </a:extLst>
            </p:cNvPr>
            <p:cNvCxnSpPr>
              <a:cxnSpLocks/>
            </p:cNvCxnSpPr>
            <p:nvPr/>
          </p:nvCxnSpPr>
          <p:spPr>
            <a:xfrm>
              <a:off x="3124200" y="2362200"/>
              <a:ext cx="228600" cy="30480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ECB16DEC-C494-CC47-8221-9E8F1506E6FA}"/>
                </a:ext>
              </a:extLst>
            </p:cNvPr>
            <p:cNvCxnSpPr>
              <a:cxnSpLocks/>
            </p:cNvCxnSpPr>
            <p:nvPr/>
          </p:nvCxnSpPr>
          <p:spPr>
            <a:xfrm>
              <a:off x="3581400" y="3124200"/>
              <a:ext cx="228600" cy="53340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995A44C3-641D-4B41-AA2D-12F971469CBC}"/>
                </a:ext>
              </a:extLst>
            </p:cNvPr>
            <p:cNvCxnSpPr>
              <a:cxnSpLocks/>
            </p:cNvCxnSpPr>
            <p:nvPr/>
          </p:nvCxnSpPr>
          <p:spPr>
            <a:xfrm>
              <a:off x="4114800" y="4267200"/>
              <a:ext cx="152400" cy="24130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AD8780AC-8C6F-484C-990B-BB788700F5D8}"/>
                </a:ext>
              </a:extLst>
            </p:cNvPr>
            <p:cNvCxnSpPr>
              <a:cxnSpLocks/>
            </p:cNvCxnSpPr>
            <p:nvPr/>
          </p:nvCxnSpPr>
          <p:spPr>
            <a:xfrm>
              <a:off x="4495800" y="4775200"/>
              <a:ext cx="22860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49E49FE7-0AB1-704E-BBBB-57BBE0BC240C}"/>
                </a:ext>
              </a:extLst>
            </p:cNvPr>
            <p:cNvSpPr/>
            <p:nvPr/>
          </p:nvSpPr>
          <p:spPr>
            <a:xfrm>
              <a:off x="1895475" y="3429000"/>
              <a:ext cx="85725" cy="762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41815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9AFA72-C093-A74F-809D-044F7361B7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Portrait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16A9F6-049A-F34D-86B0-C92435CC63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609601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/>
              <a:t>Geometric representation of how variables change.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F8098C-98C4-9348-84DC-B6FB93EDC0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25</a:t>
            </a:fld>
            <a:endParaRPr lang="en-US" altLang="x-non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A33F14C-4628-0A4E-AFAB-F0A164B16A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908464"/>
            <a:ext cx="7759082" cy="3339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5440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9C4AB-4B73-AC4B-A304-90BDE2073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Portrait For lac Operon Model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F3CC28-0437-B949-85E2-E01BFE3C864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26</a:t>
            </a:fld>
            <a:endParaRPr lang="en-US" altLang="x-non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97138D7-6534-054A-BD67-93F2A39C3507}"/>
                  </a:ext>
                </a:extLst>
              </p:cNvPr>
              <p:cNvSpPr txBox="1"/>
              <p:nvPr/>
            </p:nvSpPr>
            <p:spPr>
              <a:xfrm>
                <a:off x="609600" y="1066800"/>
                <a:ext cx="4006353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</m:sSub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𝑒𝑥𝑡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97138D7-6534-054A-BD67-93F2A39C35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1066800"/>
                <a:ext cx="4006353" cy="701218"/>
              </a:xfrm>
              <a:prstGeom prst="rect">
                <a:avLst/>
              </a:prstGeom>
              <a:blipFill>
                <a:blip r:embed="rId2"/>
                <a:stretch>
                  <a:fillRect l="-1270" t="-3636" b="-1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BAFD9CD-852C-284D-B74C-18E8B89B27EB}"/>
                  </a:ext>
                </a:extLst>
              </p:cNvPr>
              <p:cNvSpPr txBox="1"/>
              <p:nvPr/>
            </p:nvSpPr>
            <p:spPr>
              <a:xfrm>
                <a:off x="5638800" y="1023336"/>
                <a:ext cx="2195986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𝑐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𝑒𝑃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BAFD9CD-852C-284D-B74C-18E8B89B27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8800" y="1023336"/>
                <a:ext cx="2195986" cy="701218"/>
              </a:xfrm>
              <a:prstGeom prst="rect">
                <a:avLst/>
              </a:prstGeom>
              <a:blipFill>
                <a:blip r:embed="rId3"/>
                <a:stretch>
                  <a:fillRect l="-2312" t="-3571" r="-1156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27F86E4-DE5E-5041-B584-7090C791EA27}"/>
                  </a:ext>
                </a:extLst>
              </p:cNvPr>
              <p:cNvSpPr txBox="1"/>
              <p:nvPr/>
            </p:nvSpPr>
            <p:spPr>
              <a:xfrm>
                <a:off x="1371600" y="6047601"/>
                <a:ext cx="2583271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=1,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=0.1,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=1,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27F86E4-DE5E-5041-B584-7090C791EA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600" y="6047601"/>
                <a:ext cx="2583271" cy="246221"/>
              </a:xfrm>
              <a:prstGeom prst="rect">
                <a:avLst/>
              </a:prstGeom>
              <a:blipFill>
                <a:blip r:embed="rId4"/>
                <a:stretch>
                  <a:fillRect l="-493" r="-493" b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42B95163-B947-4441-B160-B319C8EA25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" y="2186184"/>
            <a:ext cx="4114800" cy="293787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032BBF5-8579-794A-90A7-3F1F28F883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44875" y="2186184"/>
            <a:ext cx="4094325" cy="2995416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60A4230D-A966-7C41-BD4D-409FA887FCFE}"/>
              </a:ext>
            </a:extLst>
          </p:cNvPr>
          <p:cNvSpPr/>
          <p:nvPr/>
        </p:nvSpPr>
        <p:spPr>
          <a:xfrm>
            <a:off x="1600200" y="3200400"/>
            <a:ext cx="228600" cy="2286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40E444C-26F6-5E49-9DAC-CBF057D5ACE6}"/>
              </a:ext>
            </a:extLst>
          </p:cNvPr>
          <p:cNvSpPr/>
          <p:nvPr/>
        </p:nvSpPr>
        <p:spPr>
          <a:xfrm>
            <a:off x="5562600" y="3886200"/>
            <a:ext cx="228600" cy="2286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22AAC6-97AB-CF40-967E-4D24AE7C2991}"/>
              </a:ext>
            </a:extLst>
          </p:cNvPr>
          <p:cNvSpPr txBox="1"/>
          <p:nvPr/>
        </p:nvSpPr>
        <p:spPr>
          <a:xfrm>
            <a:off x="2819400" y="5174673"/>
            <a:ext cx="43140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Fixed point</a:t>
            </a:r>
            <a:r>
              <a:rPr lang="en-US" dirty="0"/>
              <a:t>: All derivatives are 0.</a:t>
            </a:r>
          </a:p>
          <a:p>
            <a:r>
              <a:rPr lang="en-US" b="1" dirty="0"/>
              <a:t>Stable fixed point</a:t>
            </a:r>
            <a:r>
              <a:rPr lang="en-US" dirty="0"/>
              <a:t>: Stays at fixed point. </a:t>
            </a:r>
          </a:p>
        </p:txBody>
      </p:sp>
    </p:spTree>
    <p:extLst>
      <p:ext uri="{BB962C8B-B14F-4D97-AF65-F5344CB8AC3E}">
        <p14:creationId xmlns:p14="http://schemas.microsoft.com/office/powerpoint/2010/main" val="598628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F03838-369E-EA45-8A7E-9AC4BBAE4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Fixed Points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C0988A-5D29-EB4D-8C57-92B11CAD9AB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27</a:t>
            </a:fld>
            <a:endParaRPr lang="en-US" altLang="x-non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0C80FBC-560C-AE47-A905-51FCA4DBB091}"/>
                  </a:ext>
                </a:extLst>
              </p:cNvPr>
              <p:cNvSpPr txBox="1"/>
              <p:nvPr/>
            </p:nvSpPr>
            <p:spPr>
              <a:xfrm>
                <a:off x="675393" y="2194382"/>
                <a:ext cx="4006353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</m:sSub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𝑒𝑥𝑡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0C80FBC-560C-AE47-A905-51FCA4DBB0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393" y="2194382"/>
                <a:ext cx="4006353" cy="701218"/>
              </a:xfrm>
              <a:prstGeom prst="rect">
                <a:avLst/>
              </a:prstGeom>
              <a:blipFill>
                <a:blip r:embed="rId2"/>
                <a:stretch>
                  <a:fillRect l="-946" t="-1786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6EF0341-E7D7-354F-AB09-40B0D91D17B4}"/>
                  </a:ext>
                </a:extLst>
              </p:cNvPr>
              <p:cNvSpPr txBox="1"/>
              <p:nvPr/>
            </p:nvSpPr>
            <p:spPr>
              <a:xfrm>
                <a:off x="5766914" y="2194382"/>
                <a:ext cx="2195986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𝑐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𝑒𝑃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6EF0341-E7D7-354F-AB09-40B0D91D17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6914" y="2194382"/>
                <a:ext cx="2195986" cy="701218"/>
              </a:xfrm>
              <a:prstGeom prst="rect">
                <a:avLst/>
              </a:prstGeom>
              <a:blipFill>
                <a:blip r:embed="rId3"/>
                <a:stretch>
                  <a:fillRect l="-1724" t="-1786" r="-1149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E3708DE-B1F6-5F4A-91FA-5F0A3E551971}"/>
                  </a:ext>
                </a:extLst>
              </p:cNvPr>
              <p:cNvSpPr txBox="1"/>
              <p:nvPr/>
            </p:nvSpPr>
            <p:spPr>
              <a:xfrm>
                <a:off x="777969" y="3867090"/>
                <a:ext cx="2117631" cy="7014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𝑒𝑥𝑡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𝑏𝑒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𝑎𝑐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E3708DE-B1F6-5F4A-91FA-5F0A3E5519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969" y="3867090"/>
                <a:ext cx="2117631" cy="701410"/>
              </a:xfrm>
              <a:prstGeom prst="rect">
                <a:avLst/>
              </a:prstGeom>
              <a:blipFill>
                <a:blip r:embed="rId4"/>
                <a:stretch>
                  <a:fillRect l="-1190" t="-1754" b="-70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C31D2D7-C5FE-6A43-8D2F-50A8DBA073A6}"/>
                  </a:ext>
                </a:extLst>
              </p:cNvPr>
              <p:cNvSpPr txBox="1"/>
              <p:nvPr/>
            </p:nvSpPr>
            <p:spPr>
              <a:xfrm>
                <a:off x="5787696" y="3863447"/>
                <a:ext cx="1335301" cy="6324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den>
                      </m:f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C31D2D7-C5FE-6A43-8D2F-50A8DBA073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7696" y="3863447"/>
                <a:ext cx="1335301" cy="632417"/>
              </a:xfrm>
              <a:prstGeom prst="rect">
                <a:avLst/>
              </a:prstGeom>
              <a:blipFill>
                <a:blip r:embed="rId5"/>
                <a:stretch>
                  <a:fillRect l="-4762" b="-98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B5F2E22C-DEF9-224C-862D-1D32D043E79A}"/>
              </a:ext>
            </a:extLst>
          </p:cNvPr>
          <p:cNvSpPr txBox="1"/>
          <p:nvPr/>
        </p:nvSpPr>
        <p:spPr>
          <a:xfrm>
            <a:off x="597552" y="1062335"/>
            <a:ext cx="67938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Solve for variable values when derivatives are 0.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E3AC385-1DD3-7845-85A8-92BB0A4577C7}"/>
              </a:ext>
            </a:extLst>
          </p:cNvPr>
          <p:cNvSpPr txBox="1"/>
          <p:nvPr/>
        </p:nvSpPr>
        <p:spPr>
          <a:xfrm>
            <a:off x="597552" y="1669702"/>
            <a:ext cx="27302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lac operon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B31EAA1-5B21-144C-8FF3-8DA0141A896F}"/>
                  </a:ext>
                </a:extLst>
              </p:cNvPr>
              <p:cNvSpPr txBox="1"/>
              <p:nvPr/>
            </p:nvSpPr>
            <p:spPr>
              <a:xfrm>
                <a:off x="609600" y="3059668"/>
                <a:ext cx="363355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𝑒𝑥𝑡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B31EAA1-5B21-144C-8FF3-8DA0141A89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3059668"/>
                <a:ext cx="3633559" cy="369332"/>
              </a:xfrm>
              <a:prstGeom prst="rect">
                <a:avLst/>
              </a:prstGeom>
              <a:blipFill>
                <a:blip r:embed="rId6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704BC5D-A92F-ED4B-BB10-13A0267D0BD3}"/>
                  </a:ext>
                </a:extLst>
              </p:cNvPr>
              <p:cNvSpPr txBox="1"/>
              <p:nvPr/>
            </p:nvSpPr>
            <p:spPr>
              <a:xfrm>
                <a:off x="5701121" y="3124200"/>
                <a:ext cx="198971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0=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𝑐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𝑒𝑃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704BC5D-A92F-ED4B-BB10-13A0267D0B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1121" y="3124200"/>
                <a:ext cx="1989712" cy="369332"/>
              </a:xfrm>
              <a:prstGeom prst="rect">
                <a:avLst/>
              </a:prstGeom>
              <a:blipFill>
                <a:blip r:embed="rId7"/>
                <a:stretch>
                  <a:fillRect l="-1899" r="-1266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B2241BD3-B02B-3A49-85AB-E8C7177927D0}"/>
              </a:ext>
            </a:extLst>
          </p:cNvPr>
          <p:cNvSpPr txBox="1"/>
          <p:nvPr/>
        </p:nvSpPr>
        <p:spPr>
          <a:xfrm>
            <a:off x="685800" y="4876800"/>
            <a:ext cx="25058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For the values used: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80528BC-DE84-4146-AEFA-7884DC62708F}"/>
                  </a:ext>
                </a:extLst>
              </p:cNvPr>
              <p:cNvSpPr txBox="1"/>
              <p:nvPr/>
            </p:nvSpPr>
            <p:spPr>
              <a:xfrm>
                <a:off x="1066800" y="5322332"/>
                <a:ext cx="139557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≈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𝑒𝑥𝑡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80528BC-DE84-4146-AEFA-7884DC6270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800" y="5322332"/>
                <a:ext cx="1395575" cy="369332"/>
              </a:xfrm>
              <a:prstGeom prst="rect">
                <a:avLst/>
              </a:prstGeom>
              <a:blipFill>
                <a:blip r:embed="rId8"/>
                <a:stretch>
                  <a:fillRect l="-4545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C42EBBD-54E7-344E-B70F-B6E25B05595D}"/>
                  </a:ext>
                </a:extLst>
              </p:cNvPr>
              <p:cNvSpPr txBox="1"/>
              <p:nvPr/>
            </p:nvSpPr>
            <p:spPr>
              <a:xfrm>
                <a:off x="2825560" y="5322332"/>
                <a:ext cx="132215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≈2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𝑒𝑥𝑡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C42EBBD-54E7-344E-B70F-B6E25B0559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5560" y="5322332"/>
                <a:ext cx="1322157" cy="369332"/>
              </a:xfrm>
              <a:prstGeom prst="rect">
                <a:avLst/>
              </a:prstGeom>
              <a:blipFill>
                <a:blip r:embed="rId9"/>
                <a:stretch>
                  <a:fillRect l="-3774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11A88FD9-5F3F-E64D-800E-651AA448D726}"/>
              </a:ext>
            </a:extLst>
          </p:cNvPr>
          <p:cNvSpPr txBox="1"/>
          <p:nvPr/>
        </p:nvSpPr>
        <p:spPr>
          <a:xfrm>
            <a:off x="730422" y="3610524"/>
            <a:ext cx="10983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Solving:</a:t>
            </a:r>
          </a:p>
        </p:txBody>
      </p:sp>
    </p:spTree>
    <p:extLst>
      <p:ext uri="{BB962C8B-B14F-4D97-AF65-F5344CB8AC3E}">
        <p14:creationId xmlns:p14="http://schemas.microsoft.com/office/powerpoint/2010/main" val="2432169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1" grpId="0"/>
      <p:bldP spid="12" grpId="0"/>
      <p:bldP spid="15" grpId="0"/>
      <p:bldP spid="16" grpId="0"/>
      <p:bldP spid="17" grpId="0"/>
      <p:bldP spid="19" grpId="0"/>
      <p:bldP spid="20" grpId="0"/>
      <p:bldP spid="21" grpId="0"/>
      <p:bldP spid="2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9C4AB-4B73-AC4B-A304-90BDE2073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662184"/>
          </a:xfrm>
        </p:spPr>
        <p:txBody>
          <a:bodyPr/>
          <a:lstStyle/>
          <a:p>
            <a:r>
              <a:rPr lang="en-US" sz="3200" dirty="0"/>
              <a:t>Relating Steady Calculations to Phase Portrait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F3CC28-0437-B949-85E2-E01BFE3C864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28</a:t>
            </a:fld>
            <a:endParaRPr lang="en-US" altLang="x-non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2B95163-B947-4441-B160-B319C8EA25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447800"/>
            <a:ext cx="4114800" cy="293787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032BBF5-8579-794A-90A7-3F1F28F883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4875" y="1447800"/>
            <a:ext cx="4094325" cy="2995416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60A4230D-A966-7C41-BD4D-409FA887FCFE}"/>
              </a:ext>
            </a:extLst>
          </p:cNvPr>
          <p:cNvSpPr/>
          <p:nvPr/>
        </p:nvSpPr>
        <p:spPr>
          <a:xfrm>
            <a:off x="1600200" y="2462016"/>
            <a:ext cx="228600" cy="2286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40E444C-26F6-5E49-9DAC-CBF057D5ACE6}"/>
              </a:ext>
            </a:extLst>
          </p:cNvPr>
          <p:cNvSpPr/>
          <p:nvPr/>
        </p:nvSpPr>
        <p:spPr>
          <a:xfrm>
            <a:off x="5562600" y="3147816"/>
            <a:ext cx="228600" cy="2286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FDF0C37-F628-314F-849E-A59F51A33E82}"/>
                  </a:ext>
                </a:extLst>
              </p:cNvPr>
              <p:cNvSpPr txBox="1"/>
              <p:nvPr/>
            </p:nvSpPr>
            <p:spPr>
              <a:xfrm>
                <a:off x="838200" y="4648200"/>
                <a:ext cx="219810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≈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𝑒𝑥𝑡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=3.0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FDF0C37-F628-314F-849E-A59F51A33E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648200"/>
                <a:ext cx="2198102" cy="369332"/>
              </a:xfrm>
              <a:prstGeom prst="rect">
                <a:avLst/>
              </a:prstGeom>
              <a:blipFill>
                <a:blip r:embed="rId4"/>
                <a:stretch>
                  <a:fillRect l="-2299" r="-2299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FF3C5D3-3095-5644-821E-C86578D746FD}"/>
                  </a:ext>
                </a:extLst>
              </p:cNvPr>
              <p:cNvSpPr txBox="1"/>
              <p:nvPr/>
            </p:nvSpPr>
            <p:spPr>
              <a:xfrm>
                <a:off x="847116" y="5093732"/>
                <a:ext cx="212468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≈2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𝑒𝑥𝑡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=6.0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FF3C5D3-3095-5644-821E-C86578D746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116" y="5093732"/>
                <a:ext cx="2124684" cy="369332"/>
              </a:xfrm>
              <a:prstGeom prst="rect">
                <a:avLst/>
              </a:prstGeom>
              <a:blipFill>
                <a:blip r:embed="rId5"/>
                <a:stretch>
                  <a:fillRect l="-2381" r="-2381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5C57AB0-D406-0F45-BA6B-1C1201387D8C}"/>
                  </a:ext>
                </a:extLst>
              </p:cNvPr>
              <p:cNvSpPr txBox="1"/>
              <p:nvPr/>
            </p:nvSpPr>
            <p:spPr>
              <a:xfrm>
                <a:off x="5334000" y="4659868"/>
                <a:ext cx="219810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≈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𝑒𝑥𝑡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=1.5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5C57AB0-D406-0F45-BA6B-1C1201387D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0" y="4659868"/>
                <a:ext cx="2198102" cy="369332"/>
              </a:xfrm>
              <a:prstGeom prst="rect">
                <a:avLst/>
              </a:prstGeom>
              <a:blipFill>
                <a:blip r:embed="rId6"/>
                <a:stretch>
                  <a:fillRect l="-2890" r="-2312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D7F4349-F7DF-9845-A4DF-859444266A16}"/>
                  </a:ext>
                </a:extLst>
              </p:cNvPr>
              <p:cNvSpPr txBox="1"/>
              <p:nvPr/>
            </p:nvSpPr>
            <p:spPr>
              <a:xfrm>
                <a:off x="5342916" y="5105400"/>
                <a:ext cx="212468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≈2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𝑒𝑥𝑡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=3.0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D7F4349-F7DF-9845-A4DF-859444266A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2916" y="5105400"/>
                <a:ext cx="2124684" cy="369332"/>
              </a:xfrm>
              <a:prstGeom prst="rect">
                <a:avLst/>
              </a:prstGeom>
              <a:blipFill>
                <a:blip r:embed="rId7"/>
                <a:stretch>
                  <a:fillRect l="-2381" r="-2381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36634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/>
      <p:bldP spid="16" grpId="0"/>
      <p:bldP spid="18" grpId="0"/>
      <p:bldP spid="1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101A8B-FB73-8D49-B192-960AC42A45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Differential Equations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F8881F-29DD-1441-9CD3-800B8A82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3124201"/>
          </a:xfrm>
        </p:spPr>
        <p:txBody>
          <a:bodyPr/>
          <a:lstStyle/>
          <a:p>
            <a:r>
              <a:rPr lang="en-US" sz="2800" dirty="0"/>
              <a:t>Ordinary differential equations</a:t>
            </a:r>
          </a:p>
          <a:p>
            <a:pPr lvl="1"/>
            <a:r>
              <a:rPr lang="en-US" sz="2400" dirty="0"/>
              <a:t>Only take derivative with respect to a single variable (e.g., time)</a:t>
            </a:r>
          </a:p>
          <a:p>
            <a:pPr lvl="1"/>
            <a:r>
              <a:rPr lang="en-US" sz="2400" dirty="0"/>
              <a:t>Partial differential equations have derivatives with respect to many variables</a:t>
            </a:r>
          </a:p>
          <a:p>
            <a:r>
              <a:rPr lang="en-US" sz="2800" dirty="0"/>
              <a:t>Linear differential equations</a:t>
            </a:r>
          </a:p>
          <a:p>
            <a:pPr lvl="1"/>
            <a:r>
              <a:rPr lang="en-US" sz="2400" dirty="0"/>
              <a:t>No products (or other functions) of variables being differentiated</a:t>
            </a:r>
          </a:p>
          <a:p>
            <a:pPr lvl="1"/>
            <a:r>
              <a:rPr lang="en-US" sz="2400" dirty="0"/>
              <a:t>We mostly have non-linear, ordinary differential equations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0031C9D-B329-0D4E-94C1-51273C07A7D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29</a:t>
            </a:fld>
            <a:endParaRPr lang="en-US" altLang="x-non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4EF90E9-D9C1-1F4E-9B96-AC6659FC6758}"/>
                  </a:ext>
                </a:extLst>
              </p:cNvPr>
              <p:cNvSpPr txBox="1"/>
              <p:nvPr/>
            </p:nvSpPr>
            <p:spPr>
              <a:xfrm>
                <a:off x="609600" y="5089982"/>
                <a:ext cx="4006353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</m:sSub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𝑒𝑥𝑡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4EF90E9-D9C1-1F4E-9B96-AC6659FC67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5089982"/>
                <a:ext cx="4006353" cy="701218"/>
              </a:xfrm>
              <a:prstGeom prst="rect">
                <a:avLst/>
              </a:prstGeom>
              <a:blipFill>
                <a:blip r:embed="rId2"/>
                <a:stretch>
                  <a:fillRect l="-1270" t="-1786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CAB849B-F744-DF43-B8D1-4DF7648C1AA9}"/>
                  </a:ext>
                </a:extLst>
              </p:cNvPr>
              <p:cNvSpPr txBox="1"/>
              <p:nvPr/>
            </p:nvSpPr>
            <p:spPr>
              <a:xfrm>
                <a:off x="5701121" y="5089982"/>
                <a:ext cx="2195986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𝑐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𝑒𝑃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CAB849B-F744-DF43-B8D1-4DF7648C1A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1121" y="5089982"/>
                <a:ext cx="2195986" cy="701218"/>
              </a:xfrm>
              <a:prstGeom prst="rect">
                <a:avLst/>
              </a:prstGeom>
              <a:blipFill>
                <a:blip r:embed="rId3"/>
                <a:stretch>
                  <a:fillRect l="-1724" t="-1786" r="-1149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Oval 6">
            <a:extLst>
              <a:ext uri="{FF2B5EF4-FFF2-40B4-BE49-F238E27FC236}">
                <a16:creationId xmlns:a16="http://schemas.microsoft.com/office/drawing/2014/main" id="{689868A3-3B59-B341-A9A7-56EF22B95855}"/>
              </a:ext>
            </a:extLst>
          </p:cNvPr>
          <p:cNvSpPr/>
          <p:nvPr/>
        </p:nvSpPr>
        <p:spPr>
          <a:xfrm>
            <a:off x="2667000" y="5257801"/>
            <a:ext cx="1066800" cy="4572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76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43ACA-9C2E-4C42-85A9-72405EDFD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7DA19E-296D-C043-843B-0791DD0003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14399"/>
            <a:ext cx="8229600" cy="4572001"/>
          </a:xfrm>
        </p:spPr>
        <p:txBody>
          <a:bodyPr/>
          <a:lstStyle/>
          <a:p>
            <a:r>
              <a:rPr lang="en-US" sz="2400" dirty="0"/>
              <a:t>Conceptual models</a:t>
            </a:r>
          </a:p>
          <a:p>
            <a:pPr lvl="1"/>
            <a:r>
              <a:rPr lang="en-US" sz="2000" dirty="0"/>
              <a:t>Variables and relationships</a:t>
            </a:r>
          </a:p>
          <a:p>
            <a:r>
              <a:rPr lang="en-US" sz="2400" dirty="0"/>
              <a:t>Dimensional analysis</a:t>
            </a:r>
          </a:p>
          <a:p>
            <a:r>
              <a:rPr lang="en-US" sz="2400" dirty="0"/>
              <a:t>Modeling Workflow</a:t>
            </a:r>
          </a:p>
          <a:p>
            <a:r>
              <a:rPr lang="en-US" sz="2400" dirty="0"/>
              <a:t>Example: Modeling the lac operon</a:t>
            </a:r>
          </a:p>
          <a:p>
            <a:r>
              <a:rPr lang="en-US" sz="2400" dirty="0"/>
              <a:t>Technical models with differential equations</a:t>
            </a:r>
          </a:p>
          <a:p>
            <a:r>
              <a:rPr lang="en-US" sz="2400" dirty="0"/>
              <a:t>Technical models with Markov Models</a:t>
            </a:r>
          </a:p>
          <a:p>
            <a:r>
              <a:rPr lang="en-US" sz="2400" dirty="0"/>
              <a:t>Review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b="1" dirty="0"/>
              <a:t>Lecture Notes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7ECAA7-CF6B-A946-ADEF-F4CA089C141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3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1651514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8A911-08A4-2144-AB9D-4F23FD15C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304800"/>
            <a:ext cx="8686800" cy="838200"/>
          </a:xfrm>
        </p:spPr>
        <p:txBody>
          <a:bodyPr/>
          <a:lstStyle/>
          <a:p>
            <a:r>
              <a:rPr lang="en-US" sz="3200" dirty="0"/>
              <a:t>Differential Equations for Chemical Reactions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DADF4D7-7705-6B4F-B858-35B41FAA6E3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30</a:t>
            </a:fld>
            <a:endParaRPr lang="en-US" altLang="x-non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6DF87DF-B6EA-274C-9B77-2F94A18371B2}"/>
                  </a:ext>
                </a:extLst>
              </p:cNvPr>
              <p:cNvSpPr txBox="1"/>
              <p:nvPr/>
            </p:nvSpPr>
            <p:spPr>
              <a:xfrm>
                <a:off x="533400" y="1752600"/>
                <a:ext cx="1382623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6DF87DF-B6EA-274C-9B77-2F94A18371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1752600"/>
                <a:ext cx="1382623" cy="553998"/>
              </a:xfrm>
              <a:prstGeom prst="rect">
                <a:avLst/>
              </a:prstGeom>
              <a:blipFill>
                <a:blip r:embed="rId2"/>
                <a:stretch>
                  <a:fillRect l="-5455" r="-4545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0816309-D7D9-FC4F-B52D-3A36FAAFE701}"/>
                  </a:ext>
                </a:extLst>
              </p:cNvPr>
              <p:cNvSpPr txBox="1"/>
              <p:nvPr/>
            </p:nvSpPr>
            <p:spPr>
              <a:xfrm>
                <a:off x="533400" y="2685534"/>
                <a:ext cx="2228431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0816309-D7D9-FC4F-B52D-3A36FAAFE7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2685534"/>
                <a:ext cx="2228431" cy="553998"/>
              </a:xfrm>
              <a:prstGeom prst="rect">
                <a:avLst/>
              </a:prstGeom>
              <a:blipFill>
                <a:blip r:embed="rId3"/>
                <a:stretch>
                  <a:fillRect l="-3409" r="-2841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C1AE82E-B98F-F84E-BB82-103521821C0A}"/>
                  </a:ext>
                </a:extLst>
              </p:cNvPr>
              <p:cNvSpPr txBox="1"/>
              <p:nvPr/>
            </p:nvSpPr>
            <p:spPr>
              <a:xfrm>
                <a:off x="533400" y="3618468"/>
                <a:ext cx="2228431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C1AE82E-B98F-F84E-BB82-103521821C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3618468"/>
                <a:ext cx="2228431" cy="553998"/>
              </a:xfrm>
              <a:prstGeom prst="rect">
                <a:avLst/>
              </a:prstGeom>
              <a:blipFill>
                <a:blip r:embed="rId4"/>
                <a:stretch>
                  <a:fillRect l="-3409" r="-2841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F2D8E36-47EB-4A46-9FF2-7D334432B0F3}"/>
                  </a:ext>
                </a:extLst>
              </p:cNvPr>
              <p:cNvSpPr txBox="1"/>
              <p:nvPr/>
            </p:nvSpPr>
            <p:spPr>
              <a:xfrm>
                <a:off x="533400" y="4551402"/>
                <a:ext cx="3110788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F2D8E36-47EB-4A46-9FF2-7D334432B0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4551402"/>
                <a:ext cx="3110788" cy="553998"/>
              </a:xfrm>
              <a:prstGeom prst="rect">
                <a:avLst/>
              </a:prstGeom>
              <a:blipFill>
                <a:blip r:embed="rId5"/>
                <a:stretch>
                  <a:fillRect l="-2033" r="-1626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4A7A3CCC-08A9-E042-8C98-5F37CFEAFECF}"/>
              </a:ext>
            </a:extLst>
          </p:cNvPr>
          <p:cNvSpPr txBox="1"/>
          <p:nvPr/>
        </p:nvSpPr>
        <p:spPr>
          <a:xfrm>
            <a:off x="3847466" y="1295400"/>
            <a:ext cx="11817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Kinetics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06DB8E3-CF9B-8344-B0B2-425341279D98}"/>
              </a:ext>
            </a:extLst>
          </p:cNvPr>
          <p:cNvSpPr txBox="1"/>
          <p:nvPr/>
        </p:nvSpPr>
        <p:spPr>
          <a:xfrm>
            <a:off x="636704" y="1286393"/>
            <a:ext cx="12682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Reaction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A4E6EC2-FE06-C54F-93D3-CCDD0CE7E847}"/>
                  </a:ext>
                </a:extLst>
              </p:cNvPr>
              <p:cNvSpPr txBox="1"/>
              <p:nvPr/>
            </p:nvSpPr>
            <p:spPr>
              <a:xfrm>
                <a:off x="6356031" y="1757274"/>
                <a:ext cx="1459374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𝑑𝐴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𝑘𝐴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A4E6EC2-FE06-C54F-93D3-CCDD0CE7E8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6031" y="1757274"/>
                <a:ext cx="1459374" cy="701218"/>
              </a:xfrm>
              <a:prstGeom prst="rect">
                <a:avLst/>
              </a:prstGeom>
              <a:blipFill>
                <a:blip r:embed="rId6"/>
                <a:stretch>
                  <a:fillRect l="-3448" t="-1754" r="-4310" b="-122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10D7DF2-DB91-BF4C-9115-DDCA07225CC0}"/>
                  </a:ext>
                </a:extLst>
              </p:cNvPr>
              <p:cNvSpPr txBox="1"/>
              <p:nvPr/>
            </p:nvSpPr>
            <p:spPr>
              <a:xfrm>
                <a:off x="3999866" y="1795686"/>
                <a:ext cx="52931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𝑘𝐴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10D7DF2-DB91-BF4C-9115-DDCA07225C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9866" y="1795686"/>
                <a:ext cx="529312" cy="430887"/>
              </a:xfrm>
              <a:prstGeom prst="rect">
                <a:avLst/>
              </a:prstGeom>
              <a:blipFill>
                <a:blip r:embed="rId7"/>
                <a:stretch>
                  <a:fillRect l="-13953" r="-11628" b="-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AF3322B8-DC62-664B-A451-702432617E2F}"/>
              </a:ext>
            </a:extLst>
          </p:cNvPr>
          <p:cNvSpPr txBox="1"/>
          <p:nvPr/>
        </p:nvSpPr>
        <p:spPr>
          <a:xfrm>
            <a:off x="6324600" y="990600"/>
            <a:ext cx="15215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/>
              <a:t>Differential</a:t>
            </a:r>
          </a:p>
          <a:p>
            <a:pPr algn="ctr"/>
            <a:r>
              <a:rPr lang="en-US" sz="2000" b="1" dirty="0"/>
              <a:t>Equation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5C9C319-23DB-6145-A88B-BE2FEF9B993C}"/>
                  </a:ext>
                </a:extLst>
              </p:cNvPr>
              <p:cNvSpPr txBox="1"/>
              <p:nvPr/>
            </p:nvSpPr>
            <p:spPr>
              <a:xfrm>
                <a:off x="3999866" y="3710801"/>
                <a:ext cx="52931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𝑘𝐴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5C9C319-23DB-6145-A88B-BE2FEF9B99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9866" y="3710801"/>
                <a:ext cx="529312" cy="430887"/>
              </a:xfrm>
              <a:prstGeom prst="rect">
                <a:avLst/>
              </a:prstGeom>
              <a:blipFill>
                <a:blip r:embed="rId7"/>
                <a:stretch>
                  <a:fillRect l="-13953" r="-11628" b="-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236B156-3C26-5248-B313-028FF5EBD6D1}"/>
                  </a:ext>
                </a:extLst>
              </p:cNvPr>
              <p:cNvSpPr txBox="1"/>
              <p:nvPr/>
            </p:nvSpPr>
            <p:spPr>
              <a:xfrm>
                <a:off x="3984876" y="2753243"/>
                <a:ext cx="77104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𝑘𝐴𝐵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236B156-3C26-5248-B313-028FF5EBD6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4876" y="2753243"/>
                <a:ext cx="771045" cy="430887"/>
              </a:xfrm>
              <a:prstGeom prst="rect">
                <a:avLst/>
              </a:prstGeom>
              <a:blipFill>
                <a:blip r:embed="rId8"/>
                <a:stretch>
                  <a:fillRect l="-9836" r="-8197" b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89F4C47-6538-9D4A-93C3-30E87FF9D9A2}"/>
                  </a:ext>
                </a:extLst>
              </p:cNvPr>
              <p:cNvSpPr txBox="1"/>
              <p:nvPr/>
            </p:nvSpPr>
            <p:spPr>
              <a:xfrm>
                <a:off x="3944904" y="4668359"/>
                <a:ext cx="77104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𝑘𝐴𝐵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89F4C47-6538-9D4A-93C3-30E87FF9D9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4904" y="4668359"/>
                <a:ext cx="771045" cy="430887"/>
              </a:xfrm>
              <a:prstGeom prst="rect">
                <a:avLst/>
              </a:prstGeom>
              <a:blipFill>
                <a:blip r:embed="rId9"/>
                <a:stretch>
                  <a:fillRect l="-9836" r="-8197" b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DB43757-5584-5046-AFAF-ECBF6F4BF621}"/>
                  </a:ext>
                </a:extLst>
              </p:cNvPr>
              <p:cNvSpPr txBox="1"/>
              <p:nvPr/>
            </p:nvSpPr>
            <p:spPr>
              <a:xfrm>
                <a:off x="6356031" y="3649204"/>
                <a:ext cx="1459374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𝑑𝐴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𝑘𝐴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DB43757-5584-5046-AFAF-ECBF6F4BF6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6031" y="3649204"/>
                <a:ext cx="1459374" cy="701218"/>
              </a:xfrm>
              <a:prstGeom prst="rect">
                <a:avLst/>
              </a:prstGeom>
              <a:blipFill>
                <a:blip r:embed="rId10"/>
                <a:stretch>
                  <a:fillRect l="-3448" t="-1754" r="-4310"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0794DF6-2F12-8549-A818-1A3721AEEA4A}"/>
                  </a:ext>
                </a:extLst>
              </p:cNvPr>
              <p:cNvSpPr txBox="1"/>
              <p:nvPr/>
            </p:nvSpPr>
            <p:spPr>
              <a:xfrm>
                <a:off x="6356031" y="2651582"/>
                <a:ext cx="2454967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𝑑𝐴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𝑑𝐵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𝑘𝐴𝐵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0794DF6-2F12-8549-A818-1A3721AEEA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6031" y="2651582"/>
                <a:ext cx="2454967" cy="701218"/>
              </a:xfrm>
              <a:prstGeom prst="rect">
                <a:avLst/>
              </a:prstGeom>
              <a:blipFill>
                <a:blip r:embed="rId11"/>
                <a:stretch>
                  <a:fillRect l="-2051" t="-1786" r="-1538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47B86DC-C2E1-E84B-A8FD-6D8D95140101}"/>
                  </a:ext>
                </a:extLst>
              </p:cNvPr>
              <p:cNvSpPr txBox="1"/>
              <p:nvPr/>
            </p:nvSpPr>
            <p:spPr>
              <a:xfrm>
                <a:off x="6356031" y="4551402"/>
                <a:ext cx="2454967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𝑑𝐴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𝑑𝐵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𝑘𝐴𝐵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47B86DC-C2E1-E84B-A8FD-6D8D951401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6031" y="4551402"/>
                <a:ext cx="2454967" cy="701218"/>
              </a:xfrm>
              <a:prstGeom prst="rect">
                <a:avLst/>
              </a:prstGeom>
              <a:blipFill>
                <a:blip r:embed="rId12"/>
                <a:stretch>
                  <a:fillRect l="-2051" t="-1754" r="-1538"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09132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10" grpId="0"/>
      <p:bldP spid="9" grpId="0"/>
      <p:bldP spid="19" grpId="0"/>
      <p:bldP spid="20" grpId="0"/>
      <p:bldP spid="21" grpId="0"/>
      <p:bldP spid="22" grpId="0"/>
      <p:bldP spid="23" grpId="0"/>
      <p:bldP spid="24" grpId="0"/>
      <p:bldP spid="2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94AA5-3A89-3A44-88D7-928BA4FAA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Concentrations Change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56B599-EAC7-324C-BBBA-5CB0FA67B5A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31</a:t>
            </a:fld>
            <a:endParaRPr lang="en-US" altLang="x-non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CDF3795-E173-E843-835D-98EE71787836}"/>
                  </a:ext>
                </a:extLst>
              </p:cNvPr>
              <p:cNvSpPr txBox="1"/>
              <p:nvPr/>
            </p:nvSpPr>
            <p:spPr>
              <a:xfrm>
                <a:off x="1143000" y="1886992"/>
                <a:ext cx="1382623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CDF3795-E173-E843-835D-98EE717878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3000" y="1886992"/>
                <a:ext cx="1382623" cy="553998"/>
              </a:xfrm>
              <a:prstGeom prst="rect">
                <a:avLst/>
              </a:prstGeom>
              <a:blipFill>
                <a:blip r:embed="rId2"/>
                <a:stretch>
                  <a:fillRect l="-5455" r="-4545" b="-6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D413FE0-ABC4-884A-B591-1910B00B908D}"/>
                  </a:ext>
                </a:extLst>
              </p:cNvPr>
              <p:cNvSpPr txBox="1"/>
              <p:nvPr/>
            </p:nvSpPr>
            <p:spPr>
              <a:xfrm>
                <a:off x="5486400" y="1813382"/>
                <a:ext cx="1459374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𝑑𝐴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𝑘𝐴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D413FE0-ABC4-884A-B591-1910B00B90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6400" y="1813382"/>
                <a:ext cx="1459374" cy="701218"/>
              </a:xfrm>
              <a:prstGeom prst="rect">
                <a:avLst/>
              </a:prstGeom>
              <a:blipFill>
                <a:blip r:embed="rId3"/>
                <a:stretch>
                  <a:fillRect l="-4348" t="-1786" r="-3478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D2C56F9-56FD-2141-AB71-77876CEFB3C5}"/>
                  </a:ext>
                </a:extLst>
              </p:cNvPr>
              <p:cNvSpPr txBox="1"/>
              <p:nvPr/>
            </p:nvSpPr>
            <p:spPr>
              <a:xfrm>
                <a:off x="3657600" y="1948548"/>
                <a:ext cx="52931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𝑘𝐴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D2C56F9-56FD-2141-AB71-77876CEFB3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7600" y="1948548"/>
                <a:ext cx="529312" cy="430887"/>
              </a:xfrm>
              <a:prstGeom prst="rect">
                <a:avLst/>
              </a:prstGeom>
              <a:blipFill>
                <a:blip r:embed="rId4"/>
                <a:stretch>
                  <a:fillRect l="-16667" r="-11905" b="-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AA3626DF-5EB0-284A-986D-63AC98B1AB27}"/>
              </a:ext>
            </a:extLst>
          </p:cNvPr>
          <p:cNvSpPr txBox="1"/>
          <p:nvPr/>
        </p:nvSpPr>
        <p:spPr>
          <a:xfrm>
            <a:off x="3505200" y="1219200"/>
            <a:ext cx="11817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Kinetics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BFC4F55-6987-604A-9F4F-9B8E5F348419}"/>
              </a:ext>
            </a:extLst>
          </p:cNvPr>
          <p:cNvSpPr txBox="1"/>
          <p:nvPr/>
        </p:nvSpPr>
        <p:spPr>
          <a:xfrm>
            <a:off x="1322504" y="1133993"/>
            <a:ext cx="12682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Reaction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8B2E134-1101-0C46-8382-03BE68FE8A3E}"/>
              </a:ext>
            </a:extLst>
          </p:cNvPr>
          <p:cNvSpPr txBox="1"/>
          <p:nvPr/>
        </p:nvSpPr>
        <p:spPr>
          <a:xfrm>
            <a:off x="5486400" y="1044714"/>
            <a:ext cx="15215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/>
              <a:t>Differential</a:t>
            </a:r>
          </a:p>
          <a:p>
            <a:pPr algn="ctr"/>
            <a:r>
              <a:rPr lang="en-US" sz="2000" b="1" dirty="0"/>
              <a:t>Equation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1D030F1-76BF-0642-B3F2-5AFF202922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1117" y="2867489"/>
            <a:ext cx="5549900" cy="360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199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15073-6596-A14F-8BFA-309667E0E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Technical Models With Markov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777A9B-02DD-5F4C-A54A-9C036E2C1E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  <a:p>
            <a:pPr lvl="1"/>
            <a:r>
              <a:rPr lang="en-US" dirty="0"/>
              <a:t>Address situations where there are few molecules (e.g., low expression rates)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9AA53A-9083-2F4C-B78A-3E1C616F81B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32</a:t>
            </a:fld>
            <a:endParaRPr lang="en-US" altLang="x-none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A8CA6986-AEF9-1342-A0AB-7BACA2DFCE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612" y="3624702"/>
            <a:ext cx="8316268" cy="1861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7956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B511F2-CB40-9F45-AB3F-FA5494D66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Markov Model Core Concepts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839DA97-AEAB-E149-BE3B-F95CE4F0AC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2999"/>
            <a:ext cx="8229600" cy="2057401"/>
          </a:xfrm>
        </p:spPr>
        <p:txBody>
          <a:bodyPr/>
          <a:lstStyle/>
          <a:p>
            <a:r>
              <a:rPr lang="en-US" sz="2800" b="1" dirty="0"/>
              <a:t>States</a:t>
            </a:r>
            <a:r>
              <a:rPr lang="en-US" sz="2800" dirty="0"/>
              <a:t>: Specifies variable values that completely characterize how the system behaves</a:t>
            </a:r>
          </a:p>
          <a:p>
            <a:r>
              <a:rPr lang="en-US" sz="2800" b="1" dirty="0"/>
              <a:t>Transition rates</a:t>
            </a:r>
            <a:r>
              <a:rPr lang="en-US" sz="2800" dirty="0"/>
              <a:t>: Probability per time unit of the system moving from state to state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26ED31-FF02-9A4F-BAEC-2D1C7594A92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33</a:t>
            </a:fld>
            <a:endParaRPr lang="en-US" altLang="x-none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6DE97642-3451-4040-8D76-764C7476045D}"/>
              </a:ext>
            </a:extLst>
          </p:cNvPr>
          <p:cNvSpPr/>
          <p:nvPr/>
        </p:nvSpPr>
        <p:spPr>
          <a:xfrm>
            <a:off x="2971800" y="3657600"/>
            <a:ext cx="1371600" cy="6096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State 1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F381933F-A80C-AB46-A48B-78D4661DB6F5}"/>
              </a:ext>
            </a:extLst>
          </p:cNvPr>
          <p:cNvSpPr/>
          <p:nvPr/>
        </p:nvSpPr>
        <p:spPr>
          <a:xfrm>
            <a:off x="3009900" y="5562600"/>
            <a:ext cx="1295400" cy="6096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State </a:t>
            </a:r>
            <a:r>
              <a:rPr lang="en-US" sz="2800" i="1" dirty="0"/>
              <a:t>N</a:t>
            </a:r>
          </a:p>
        </p:txBody>
      </p: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576ABCB4-56A0-384C-8E48-27D918B8FF8D}"/>
              </a:ext>
            </a:extLst>
          </p:cNvPr>
          <p:cNvCxnSpPr>
            <a:cxnSpLocks/>
            <a:stCxn id="12" idx="2"/>
            <a:endCxn id="12" idx="1"/>
          </p:cNvCxnSpPr>
          <p:nvPr/>
        </p:nvCxnSpPr>
        <p:spPr>
          <a:xfrm rot="5400000" flipH="1">
            <a:off x="3162300" y="3771900"/>
            <a:ext cx="304800" cy="685800"/>
          </a:xfrm>
          <a:prstGeom prst="bentConnector4">
            <a:avLst>
              <a:gd name="adj1" fmla="val -75000"/>
              <a:gd name="adj2" fmla="val 133333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A9BE3A9C-E834-3943-8A5D-BBC0125CA263}"/>
              </a:ext>
            </a:extLst>
          </p:cNvPr>
          <p:cNvCxnSpPr>
            <a:cxnSpLocks/>
            <a:stCxn id="13" idx="2"/>
            <a:endCxn id="13" idx="1"/>
          </p:cNvCxnSpPr>
          <p:nvPr/>
        </p:nvCxnSpPr>
        <p:spPr>
          <a:xfrm rot="5400000" flipH="1">
            <a:off x="3181350" y="5695950"/>
            <a:ext cx="304800" cy="647700"/>
          </a:xfrm>
          <a:prstGeom prst="bentConnector4">
            <a:avLst>
              <a:gd name="adj1" fmla="val -75000"/>
              <a:gd name="adj2" fmla="val 135294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AAC60ADF-F8F4-7B49-B7A5-65F71CBBA4AE}"/>
              </a:ext>
            </a:extLst>
          </p:cNvPr>
          <p:cNvCxnSpPr>
            <a:cxnSpLocks/>
            <a:stCxn id="13" idx="3"/>
            <a:endCxn id="12" idx="0"/>
          </p:cNvCxnSpPr>
          <p:nvPr/>
        </p:nvCxnSpPr>
        <p:spPr>
          <a:xfrm flipH="1" flipV="1">
            <a:off x="3657600" y="3657600"/>
            <a:ext cx="647700" cy="2209800"/>
          </a:xfrm>
          <a:prstGeom prst="bentConnector4">
            <a:avLst>
              <a:gd name="adj1" fmla="val -94117"/>
              <a:gd name="adj2" fmla="val 110345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Elbow Connector 36">
            <a:extLst>
              <a:ext uri="{FF2B5EF4-FFF2-40B4-BE49-F238E27FC236}">
                <a16:creationId xmlns:a16="http://schemas.microsoft.com/office/drawing/2014/main" id="{4801870D-F665-2C42-8326-BD7E339470A6}"/>
              </a:ext>
            </a:extLst>
          </p:cNvPr>
          <p:cNvCxnSpPr>
            <a:cxnSpLocks/>
            <a:stCxn id="12" idx="3"/>
            <a:endCxn id="13" idx="0"/>
          </p:cNvCxnSpPr>
          <p:nvPr/>
        </p:nvCxnSpPr>
        <p:spPr>
          <a:xfrm flipH="1">
            <a:off x="3657600" y="3962400"/>
            <a:ext cx="685800" cy="1600200"/>
          </a:xfrm>
          <a:prstGeom prst="bentConnector4">
            <a:avLst>
              <a:gd name="adj1" fmla="val -16666"/>
              <a:gd name="adj2" fmla="val 59524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EF9CF030-983B-EF4E-A9FE-F3414F36D3CF}"/>
              </a:ext>
            </a:extLst>
          </p:cNvPr>
          <p:cNvSpPr>
            <a:spLocks noChangeAspect="1"/>
          </p:cNvSpPr>
          <p:nvPr/>
        </p:nvSpPr>
        <p:spPr>
          <a:xfrm>
            <a:off x="3086100" y="4785360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BE610023-B4B5-AD4C-AA29-E26AA1346345}"/>
              </a:ext>
            </a:extLst>
          </p:cNvPr>
          <p:cNvSpPr>
            <a:spLocks noChangeAspect="1"/>
          </p:cNvSpPr>
          <p:nvPr/>
        </p:nvSpPr>
        <p:spPr>
          <a:xfrm>
            <a:off x="3086100" y="5021580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264ECEFF-D343-7D4D-A9DA-D4C4BF57BB51}"/>
              </a:ext>
            </a:extLst>
          </p:cNvPr>
          <p:cNvSpPr>
            <a:spLocks noChangeAspect="1"/>
          </p:cNvSpPr>
          <p:nvPr/>
        </p:nvSpPr>
        <p:spPr>
          <a:xfrm>
            <a:off x="3086100" y="5257800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CE20FEC-0FE1-D643-B626-0B090C67EF7C}"/>
              </a:ext>
            </a:extLst>
          </p:cNvPr>
          <p:cNvSpPr txBox="1"/>
          <p:nvPr/>
        </p:nvSpPr>
        <p:spPr>
          <a:xfrm>
            <a:off x="762000" y="4572001"/>
            <a:ext cx="19078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State Diagram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DBC0D493-00FF-4C49-A508-23831DF5F86C}"/>
                  </a:ext>
                </a:extLst>
              </p:cNvPr>
              <p:cNvSpPr txBox="1"/>
              <p:nvPr/>
            </p:nvSpPr>
            <p:spPr>
              <a:xfrm>
                <a:off x="2384239" y="4140198"/>
                <a:ext cx="38690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DBC0D493-00FF-4C49-A508-23831DF5F8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4239" y="4140198"/>
                <a:ext cx="386901" cy="307777"/>
              </a:xfrm>
              <a:prstGeom prst="rect">
                <a:avLst/>
              </a:prstGeom>
              <a:blipFill>
                <a:blip r:embed="rId2"/>
                <a:stretch>
                  <a:fillRect l="-6452" r="-3226"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D606D9B0-1EEB-3446-8583-BE7DBF5DD803}"/>
                  </a:ext>
                </a:extLst>
              </p:cNvPr>
              <p:cNvSpPr txBox="1"/>
              <p:nvPr/>
            </p:nvSpPr>
            <p:spPr>
              <a:xfrm>
                <a:off x="4191000" y="4873823"/>
                <a:ext cx="42332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D606D9B0-1EEB-3446-8583-BE7DBF5DD8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1000" y="4873823"/>
                <a:ext cx="423321" cy="307777"/>
              </a:xfrm>
              <a:prstGeom prst="rect">
                <a:avLst/>
              </a:prstGeom>
              <a:blipFill>
                <a:blip r:embed="rId3"/>
                <a:stretch>
                  <a:fillRect l="-5882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B3B863D1-EF62-B14B-AC05-C2D461797574}"/>
                  </a:ext>
                </a:extLst>
              </p:cNvPr>
              <p:cNvSpPr txBox="1"/>
              <p:nvPr/>
            </p:nvSpPr>
            <p:spPr>
              <a:xfrm>
                <a:off x="4953000" y="5558134"/>
                <a:ext cx="467757" cy="3211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,1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B3B863D1-EF62-B14B-AC05-C2D4617975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3000" y="5558134"/>
                <a:ext cx="467757" cy="321178"/>
              </a:xfrm>
              <a:prstGeom prst="rect">
                <a:avLst/>
              </a:prstGeom>
              <a:blipFill>
                <a:blip r:embed="rId4"/>
                <a:stretch>
                  <a:fillRect l="-5263"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2FEDF313-F3EB-E84B-A84F-FC9C0F35CDDE}"/>
                  </a:ext>
                </a:extLst>
              </p:cNvPr>
              <p:cNvSpPr txBox="1"/>
              <p:nvPr/>
            </p:nvSpPr>
            <p:spPr>
              <a:xfrm>
                <a:off x="2347819" y="5940623"/>
                <a:ext cx="46134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𝑁𝑁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2FEDF313-F3EB-E84B-A84F-FC9C0F35CD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7819" y="5940623"/>
                <a:ext cx="461345" cy="307777"/>
              </a:xfrm>
              <a:prstGeom prst="rect">
                <a:avLst/>
              </a:prstGeom>
              <a:blipFill>
                <a:blip r:embed="rId5"/>
                <a:stretch>
                  <a:fillRect l="-5405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5028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40" grpId="0" animBg="1"/>
      <p:bldP spid="44" grpId="0" animBg="1"/>
      <p:bldP spid="45" grpId="0" animBg="1"/>
      <p:bldP spid="46" grpId="0"/>
      <p:bldP spid="47" grpId="0"/>
      <p:bldP spid="48" grpId="0"/>
      <p:bldP spid="49" grpId="0"/>
      <p:bldP spid="50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B511F2-CB40-9F45-AB3F-FA5494D66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Markov Model Example: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26ED31-FF02-9A4F-BAEC-2D1C7594A92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34</a:t>
            </a:fld>
            <a:endParaRPr lang="en-US" altLang="x-none"/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6CC20778-46C0-0C42-829E-01E2DE5B48E3}"/>
              </a:ext>
            </a:extLst>
          </p:cNvPr>
          <p:cNvSpPr txBox="1">
            <a:spLocks/>
          </p:cNvSpPr>
          <p:nvPr/>
        </p:nvSpPr>
        <p:spPr>
          <a:xfrm>
            <a:off x="533400" y="1219200"/>
            <a:ext cx="8229600" cy="205740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ＭＳ Ｐゴシック" pitchFamily="-112" charset="-128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State: Number of molecules of </a:t>
            </a:r>
            <a:r>
              <a:rPr lang="en-US" sz="2800" i="1" dirty="0"/>
              <a:t>A </a:t>
            </a:r>
            <a:r>
              <a:rPr lang="en-US" sz="2800" dirty="0"/>
              <a:t>(or </a:t>
            </a:r>
            <a:r>
              <a:rPr lang="en-US" sz="2800" i="1" dirty="0"/>
              <a:t>B</a:t>
            </a:r>
            <a:r>
              <a:rPr lang="en-US" sz="2800" dirty="0"/>
              <a:t>)</a:t>
            </a:r>
            <a:endParaRPr lang="en-US" sz="2800" i="1" dirty="0"/>
          </a:p>
          <a:p>
            <a:r>
              <a:rPr lang="en-US" sz="2800" dirty="0"/>
              <a:t>Transition: Change in the number of molecules of </a:t>
            </a:r>
            <a:r>
              <a:rPr lang="en-US" sz="2800" i="1" dirty="0"/>
              <a:t>A</a:t>
            </a:r>
            <a:r>
              <a:rPr lang="en-US" sz="2800" dirty="0"/>
              <a:t> as a result of a reaction</a:t>
            </a:r>
          </a:p>
          <a:p>
            <a:pPr lvl="1"/>
            <a:r>
              <a:rPr lang="en-US" sz="2400" dirty="0"/>
              <a:t>Each molecule of </a:t>
            </a:r>
            <a:r>
              <a:rPr lang="en-US" sz="2400" i="1" dirty="0"/>
              <a:t>A</a:t>
            </a:r>
            <a:r>
              <a:rPr lang="en-US" sz="2400" dirty="0"/>
              <a:t> reacts at a constant rate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B16ED3E-73FE-DE40-82A5-5B85678324D8}"/>
                  </a:ext>
                </a:extLst>
              </p:cNvPr>
              <p:cNvSpPr txBox="1"/>
              <p:nvPr/>
            </p:nvSpPr>
            <p:spPr>
              <a:xfrm>
                <a:off x="7010400" y="381000"/>
                <a:ext cx="1382623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B16ED3E-73FE-DE40-82A5-5B85678324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0400" y="381000"/>
                <a:ext cx="1382623" cy="553998"/>
              </a:xfrm>
              <a:prstGeom prst="rect">
                <a:avLst/>
              </a:prstGeom>
              <a:blipFill>
                <a:blip r:embed="rId3"/>
                <a:stretch>
                  <a:fillRect l="-6422" r="-4587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ACA490B9-ED45-6143-A2FC-2DDD1C2273B4}"/>
              </a:ext>
            </a:extLst>
          </p:cNvPr>
          <p:cNvSpPr/>
          <p:nvPr/>
        </p:nvSpPr>
        <p:spPr>
          <a:xfrm>
            <a:off x="6019800" y="4419599"/>
            <a:ext cx="1371600" cy="6096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2DEA7CA-3C15-9441-B237-E974281C6D12}"/>
              </a:ext>
            </a:extLst>
          </p:cNvPr>
          <p:cNvSpPr/>
          <p:nvPr/>
        </p:nvSpPr>
        <p:spPr>
          <a:xfrm>
            <a:off x="838200" y="4419599"/>
            <a:ext cx="1295400" cy="6096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i="1" dirty="0"/>
              <a:t>N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2A62007B-DBA7-264F-B0FF-14B800572FFB}"/>
              </a:ext>
            </a:extLst>
          </p:cNvPr>
          <p:cNvSpPr/>
          <p:nvPr/>
        </p:nvSpPr>
        <p:spPr>
          <a:xfrm>
            <a:off x="2895600" y="4419599"/>
            <a:ext cx="1295400" cy="6096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i="1" dirty="0"/>
              <a:t>N</a:t>
            </a:r>
            <a:r>
              <a:rPr lang="en-US" sz="2800" dirty="0"/>
              <a:t>-1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5238C37-C33A-4C46-B181-528780AA7086}"/>
              </a:ext>
            </a:extLst>
          </p:cNvPr>
          <p:cNvGrpSpPr/>
          <p:nvPr/>
        </p:nvGrpSpPr>
        <p:grpSpPr>
          <a:xfrm rot="16200000">
            <a:off x="5387340" y="4457698"/>
            <a:ext cx="91440" cy="563880"/>
            <a:chOff x="7604760" y="5303520"/>
            <a:chExt cx="91440" cy="563880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CCF4CFE1-D0FC-BE48-8FB6-9103A8E282D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04760" y="530352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26E5A6F7-F1E4-6147-9F06-AF905BD0D64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04760" y="553974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ED19463D-B3F7-4146-B32E-9BA7332F670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04760" y="577596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6" name="Elbow Connector 35">
            <a:extLst>
              <a:ext uri="{FF2B5EF4-FFF2-40B4-BE49-F238E27FC236}">
                <a16:creationId xmlns:a16="http://schemas.microsoft.com/office/drawing/2014/main" id="{7316398A-7CEF-1740-9AB7-570CE0710F55}"/>
              </a:ext>
            </a:extLst>
          </p:cNvPr>
          <p:cNvCxnSpPr>
            <a:stCxn id="12" idx="0"/>
            <a:endCxn id="25" idx="0"/>
          </p:cNvCxnSpPr>
          <p:nvPr/>
        </p:nvCxnSpPr>
        <p:spPr>
          <a:xfrm rot="5400000" flipH="1" flipV="1">
            <a:off x="2514600" y="3390899"/>
            <a:ext cx="12700" cy="2057400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Elbow Connector 37">
            <a:extLst>
              <a:ext uri="{FF2B5EF4-FFF2-40B4-BE49-F238E27FC236}">
                <a16:creationId xmlns:a16="http://schemas.microsoft.com/office/drawing/2014/main" id="{C452680F-7DAC-7945-BA9C-47029505F8EA}"/>
              </a:ext>
            </a:extLst>
          </p:cNvPr>
          <p:cNvCxnSpPr>
            <a:stCxn id="25" idx="2"/>
          </p:cNvCxnSpPr>
          <p:nvPr/>
        </p:nvCxnSpPr>
        <p:spPr>
          <a:xfrm rot="5400000" flipH="1" flipV="1">
            <a:off x="3973829" y="4354829"/>
            <a:ext cx="243841" cy="1104900"/>
          </a:xfrm>
          <a:prstGeom prst="bentConnector4">
            <a:avLst>
              <a:gd name="adj1" fmla="val -93750"/>
              <a:gd name="adj2" fmla="val 7931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Elbow Connector 39">
            <a:extLst>
              <a:ext uri="{FF2B5EF4-FFF2-40B4-BE49-F238E27FC236}">
                <a16:creationId xmlns:a16="http://schemas.microsoft.com/office/drawing/2014/main" id="{65175D58-9FC2-A543-AC1C-907616CAB46E}"/>
              </a:ext>
            </a:extLst>
          </p:cNvPr>
          <p:cNvCxnSpPr>
            <a:endCxn id="11" idx="0"/>
          </p:cNvCxnSpPr>
          <p:nvPr/>
        </p:nvCxnSpPr>
        <p:spPr>
          <a:xfrm>
            <a:off x="5314950" y="4288153"/>
            <a:ext cx="1390650" cy="131446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7CDFB6A-1BC2-A044-88B4-D6E011C3878B}"/>
                  </a:ext>
                </a:extLst>
              </p:cNvPr>
              <p:cNvSpPr txBox="1"/>
              <p:nvPr/>
            </p:nvSpPr>
            <p:spPr>
              <a:xfrm>
                <a:off x="2133600" y="3776840"/>
                <a:ext cx="4749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𝜆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7CDFB6A-1BC2-A044-88B4-D6E011C387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3600" y="3776840"/>
                <a:ext cx="474937" cy="369332"/>
              </a:xfrm>
              <a:prstGeom prst="rect">
                <a:avLst/>
              </a:prstGeom>
              <a:blipFill>
                <a:blip r:embed="rId4"/>
                <a:stretch>
                  <a:fillRect l="-16216" r="-13514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B300AACA-D87F-4D44-9451-6DA65B9B9F2B}"/>
                  </a:ext>
                </a:extLst>
              </p:cNvPr>
              <p:cNvSpPr txBox="1"/>
              <p:nvPr/>
            </p:nvSpPr>
            <p:spPr>
              <a:xfrm>
                <a:off x="6837686" y="2754868"/>
                <a:ext cx="24891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𝜆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B300AACA-D87F-4D44-9451-6DA65B9B9F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7686" y="2754868"/>
                <a:ext cx="248914" cy="369332"/>
              </a:xfrm>
              <a:prstGeom prst="rect">
                <a:avLst/>
              </a:prstGeom>
              <a:blipFill>
                <a:blip r:embed="rId5"/>
                <a:stretch>
                  <a:fillRect l="-23810" r="-23810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37AE358-3F25-4143-ADBA-7B4E2567BD58}"/>
                  </a:ext>
                </a:extLst>
              </p:cNvPr>
              <p:cNvSpPr txBox="1"/>
              <p:nvPr/>
            </p:nvSpPr>
            <p:spPr>
              <a:xfrm>
                <a:off x="5943600" y="3821668"/>
                <a:ext cx="24891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𝜆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37AE358-3F25-4143-ADBA-7B4E2567BD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3600" y="3821668"/>
                <a:ext cx="248914" cy="369332"/>
              </a:xfrm>
              <a:prstGeom prst="rect">
                <a:avLst/>
              </a:prstGeom>
              <a:blipFill>
                <a:blip r:embed="rId6"/>
                <a:stretch>
                  <a:fillRect l="-30000" r="-20000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21938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25" grpId="0" animBg="1"/>
      <p:bldP spid="41" grpId="0"/>
      <p:bldP spid="44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C50A07A-E368-FA45-86C7-26ADC461B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Deterministic vs. Stochastic Model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9F11BD-B723-3D47-B0A0-6CA9AC9EBF0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35</a:t>
            </a:fld>
            <a:endParaRPr lang="en-US" altLang="x-non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9320CC-6160-334C-9946-555303105D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0600" y="1981200"/>
            <a:ext cx="3632200" cy="25532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C59AF8-42A2-0A4F-9486-0A07188194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069257"/>
            <a:ext cx="3733800" cy="242654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639463B-6E4F-4543-818C-FDF862D47EBE}"/>
              </a:ext>
            </a:extLst>
          </p:cNvPr>
          <p:cNvSpPr txBox="1"/>
          <p:nvPr/>
        </p:nvSpPr>
        <p:spPr>
          <a:xfrm>
            <a:off x="1066800" y="1197114"/>
            <a:ext cx="286007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/>
              <a:t>Deterministic </a:t>
            </a:r>
          </a:p>
          <a:p>
            <a:pPr algn="ctr"/>
            <a:r>
              <a:rPr lang="en-US" sz="2000" b="1" dirty="0"/>
              <a:t>(Differential Equation)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1C4653-E492-7A47-AC96-4418A12D4237}"/>
              </a:ext>
            </a:extLst>
          </p:cNvPr>
          <p:cNvSpPr txBox="1"/>
          <p:nvPr/>
        </p:nvSpPr>
        <p:spPr>
          <a:xfrm>
            <a:off x="5792115" y="1524000"/>
            <a:ext cx="14814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/>
              <a:t>Stochastic</a:t>
            </a:r>
          </a:p>
        </p:txBody>
      </p:sp>
    </p:spTree>
    <p:extLst>
      <p:ext uri="{BB962C8B-B14F-4D97-AF65-F5344CB8AC3E}">
        <p14:creationId xmlns:p14="http://schemas.microsoft.com/office/powerpoint/2010/main" val="41769888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C50A07A-E368-FA45-86C7-26ADC461B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Effect of the Number of Molecules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9F11BD-B723-3D47-B0A0-6CA9AC9EBF0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36</a:t>
            </a:fld>
            <a:endParaRPr lang="en-US" altLang="x-non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9320CC-6160-334C-9946-555303105D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0" y="958477"/>
            <a:ext cx="3632200" cy="255322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375F415-3A1B-D24D-A1EC-C042357175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3505200"/>
            <a:ext cx="3657600" cy="24490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0DA39A3-52B6-F046-BC40-334FF304AF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6000" y="3505200"/>
            <a:ext cx="3657600" cy="238584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59E02DE-47C2-064D-A6D6-240EABBF0DC1}"/>
              </a:ext>
            </a:extLst>
          </p:cNvPr>
          <p:cNvSpPr txBox="1"/>
          <p:nvPr/>
        </p:nvSpPr>
        <p:spPr>
          <a:xfrm>
            <a:off x="2046813" y="958477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0C6FBFA-3BD2-5D40-BEF6-D9DD4727F672}"/>
              </a:ext>
            </a:extLst>
          </p:cNvPr>
          <p:cNvSpPr txBox="1"/>
          <p:nvPr/>
        </p:nvSpPr>
        <p:spPr>
          <a:xfrm>
            <a:off x="228600" y="3327034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2A31F5-72E4-2847-9DDB-3398264AE3C6}"/>
              </a:ext>
            </a:extLst>
          </p:cNvPr>
          <p:cNvSpPr txBox="1"/>
          <p:nvPr/>
        </p:nvSpPr>
        <p:spPr>
          <a:xfrm>
            <a:off x="4343400" y="3440668"/>
            <a:ext cx="73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1000</a:t>
            </a:r>
          </a:p>
        </p:txBody>
      </p:sp>
    </p:spTree>
    <p:extLst>
      <p:ext uri="{BB962C8B-B14F-4D97-AF65-F5344CB8AC3E}">
        <p14:creationId xmlns:p14="http://schemas.microsoft.com/office/powerpoint/2010/main" val="3147337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B511F2-CB40-9F45-AB3F-FA5494D66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Markov Model Example: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26ED31-FF02-9A4F-BAEC-2D1C7594A92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37</a:t>
            </a:fld>
            <a:endParaRPr lang="en-US" altLang="x-none" dirty="0"/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6CC20778-46C0-0C42-829E-01E2DE5B48E3}"/>
              </a:ext>
            </a:extLst>
          </p:cNvPr>
          <p:cNvSpPr txBox="1">
            <a:spLocks/>
          </p:cNvSpPr>
          <p:nvPr/>
        </p:nvSpPr>
        <p:spPr>
          <a:xfrm>
            <a:off x="469900" y="1143001"/>
            <a:ext cx="8229600" cy="205740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ＭＳ Ｐゴシック" pitchFamily="-112" charset="-128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States?</a:t>
            </a:r>
          </a:p>
          <a:p>
            <a:pPr lvl="1"/>
            <a:r>
              <a:rPr lang="en-US" sz="2400" dirty="0"/>
              <a:t>Molecules of </a:t>
            </a:r>
            <a:r>
              <a:rPr lang="en-US" sz="2400" i="1" dirty="0"/>
              <a:t>A</a:t>
            </a:r>
          </a:p>
          <a:p>
            <a:pPr lvl="1"/>
            <a:r>
              <a:rPr lang="en-US" sz="2400" i="1" dirty="0"/>
              <a:t>N</a:t>
            </a:r>
            <a:r>
              <a:rPr lang="en-US" sz="2400" dirty="0"/>
              <a:t> is the sum of the molecules of </a:t>
            </a:r>
            <a:r>
              <a:rPr lang="en-US" sz="2400" i="1" dirty="0"/>
              <a:t>A, B</a:t>
            </a:r>
          </a:p>
          <a:p>
            <a:r>
              <a:rPr lang="en-US" sz="2800" dirty="0"/>
              <a:t>State Diagram?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B16ED3E-73FE-DE40-82A5-5B85678324D8}"/>
                  </a:ext>
                </a:extLst>
              </p:cNvPr>
              <p:cNvSpPr txBox="1"/>
              <p:nvPr/>
            </p:nvSpPr>
            <p:spPr>
              <a:xfrm>
                <a:off x="7010400" y="381000"/>
                <a:ext cx="1421095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↔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B16ED3E-73FE-DE40-82A5-5B85678324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0400" y="381000"/>
                <a:ext cx="1421095" cy="553998"/>
              </a:xfrm>
              <a:prstGeom prst="rect">
                <a:avLst/>
              </a:prstGeom>
              <a:blipFill>
                <a:blip r:embed="rId3"/>
                <a:stretch>
                  <a:fillRect l="-6250" r="-4464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ACA490B9-ED45-6143-A2FC-2DDD1C2273B4}"/>
              </a:ext>
            </a:extLst>
          </p:cNvPr>
          <p:cNvSpPr/>
          <p:nvPr/>
        </p:nvSpPr>
        <p:spPr>
          <a:xfrm>
            <a:off x="5956300" y="4703446"/>
            <a:ext cx="845820" cy="6096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1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2DEA7CA-3C15-9441-B237-E974281C6D12}"/>
              </a:ext>
            </a:extLst>
          </p:cNvPr>
          <p:cNvSpPr/>
          <p:nvPr/>
        </p:nvSpPr>
        <p:spPr>
          <a:xfrm>
            <a:off x="1018540" y="4703446"/>
            <a:ext cx="1051560" cy="6096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i="1" dirty="0"/>
              <a:t>N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2A62007B-DBA7-264F-B0FF-14B800572FFB}"/>
              </a:ext>
            </a:extLst>
          </p:cNvPr>
          <p:cNvSpPr/>
          <p:nvPr/>
        </p:nvSpPr>
        <p:spPr>
          <a:xfrm>
            <a:off x="2832100" y="4703446"/>
            <a:ext cx="914400" cy="6096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i="1" dirty="0"/>
              <a:t>N</a:t>
            </a:r>
            <a:r>
              <a:rPr lang="en-US" sz="2800" dirty="0"/>
              <a:t>-1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5238C37-C33A-4C46-B181-528780AA7086}"/>
              </a:ext>
            </a:extLst>
          </p:cNvPr>
          <p:cNvGrpSpPr/>
          <p:nvPr/>
        </p:nvGrpSpPr>
        <p:grpSpPr>
          <a:xfrm rot="16200000">
            <a:off x="5323840" y="4741545"/>
            <a:ext cx="91440" cy="563880"/>
            <a:chOff x="7604760" y="5303520"/>
            <a:chExt cx="91440" cy="563880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CCF4CFE1-D0FC-BE48-8FB6-9103A8E282D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04760" y="530352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26E5A6F7-F1E4-6147-9F06-AF905BD0D64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04760" y="553974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ED19463D-B3F7-4146-B32E-9BA7332F670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04760" y="577596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6" name="Elbow Connector 35">
            <a:extLst>
              <a:ext uri="{FF2B5EF4-FFF2-40B4-BE49-F238E27FC236}">
                <a16:creationId xmlns:a16="http://schemas.microsoft.com/office/drawing/2014/main" id="{7316398A-7CEF-1740-9AB7-570CE0710F55}"/>
              </a:ext>
            </a:extLst>
          </p:cNvPr>
          <p:cNvCxnSpPr>
            <a:cxnSpLocks/>
            <a:stCxn id="12" idx="0"/>
            <a:endCxn id="25" idx="0"/>
          </p:cNvCxnSpPr>
          <p:nvPr/>
        </p:nvCxnSpPr>
        <p:spPr>
          <a:xfrm rot="5400000" flipH="1" flipV="1">
            <a:off x="2416810" y="3830956"/>
            <a:ext cx="12700" cy="1744980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Elbow Connector 37">
            <a:extLst>
              <a:ext uri="{FF2B5EF4-FFF2-40B4-BE49-F238E27FC236}">
                <a16:creationId xmlns:a16="http://schemas.microsoft.com/office/drawing/2014/main" id="{C452680F-7DAC-7945-BA9C-47029505F8EA}"/>
              </a:ext>
            </a:extLst>
          </p:cNvPr>
          <p:cNvCxnSpPr>
            <a:cxnSpLocks/>
            <a:stCxn id="25" idx="2"/>
          </p:cNvCxnSpPr>
          <p:nvPr/>
        </p:nvCxnSpPr>
        <p:spPr>
          <a:xfrm rot="5400000" flipH="1" flipV="1">
            <a:off x="3815080" y="4543426"/>
            <a:ext cx="243840" cy="1295400"/>
          </a:xfrm>
          <a:prstGeom prst="bentConnector4">
            <a:avLst>
              <a:gd name="adj1" fmla="val -104167"/>
              <a:gd name="adj2" fmla="val 81372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Elbow Connector 39">
            <a:extLst>
              <a:ext uri="{FF2B5EF4-FFF2-40B4-BE49-F238E27FC236}">
                <a16:creationId xmlns:a16="http://schemas.microsoft.com/office/drawing/2014/main" id="{65175D58-9FC2-A543-AC1C-907616CAB46E}"/>
              </a:ext>
            </a:extLst>
          </p:cNvPr>
          <p:cNvCxnSpPr>
            <a:cxnSpLocks/>
            <a:endCxn id="11" idx="0"/>
          </p:cNvCxnSpPr>
          <p:nvPr/>
        </p:nvCxnSpPr>
        <p:spPr>
          <a:xfrm>
            <a:off x="5251450" y="4572000"/>
            <a:ext cx="1127760" cy="131446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7CDFB6A-1BC2-A044-88B4-D6E011C3878B}"/>
                  </a:ext>
                </a:extLst>
              </p:cNvPr>
              <p:cNvSpPr txBox="1"/>
              <p:nvPr/>
            </p:nvSpPr>
            <p:spPr>
              <a:xfrm>
                <a:off x="2070100" y="4050268"/>
                <a:ext cx="62587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𝑁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7CDFB6A-1BC2-A044-88B4-D6E011C387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0100" y="4050268"/>
                <a:ext cx="625876" cy="369332"/>
              </a:xfrm>
              <a:prstGeom prst="rect">
                <a:avLst/>
              </a:prstGeom>
              <a:blipFill>
                <a:blip r:embed="rId4"/>
                <a:stretch>
                  <a:fillRect l="-8000" r="-2000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37AE358-3F25-4143-ADBA-7B4E2567BD58}"/>
                  </a:ext>
                </a:extLst>
              </p:cNvPr>
              <p:cNvSpPr txBox="1"/>
              <p:nvPr/>
            </p:nvSpPr>
            <p:spPr>
              <a:xfrm>
                <a:off x="5880100" y="4050268"/>
                <a:ext cx="56227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2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37AE358-3F25-4143-ADBA-7B4E2567BD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0100" y="4050268"/>
                <a:ext cx="562270" cy="369332"/>
              </a:xfrm>
              <a:prstGeom prst="rect">
                <a:avLst/>
              </a:prstGeom>
              <a:blipFill>
                <a:blip r:embed="rId5"/>
                <a:stretch>
                  <a:fillRect l="-8889" r="-2222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A15ABA40-63D8-1741-BFF4-93BF741421B8}"/>
              </a:ext>
            </a:extLst>
          </p:cNvPr>
          <p:cNvSpPr/>
          <p:nvPr/>
        </p:nvSpPr>
        <p:spPr>
          <a:xfrm>
            <a:off x="7632700" y="4724400"/>
            <a:ext cx="990600" cy="6096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cxnSp>
        <p:nvCxnSpPr>
          <p:cNvPr id="15" name="Elbow Connector 14">
            <a:extLst>
              <a:ext uri="{FF2B5EF4-FFF2-40B4-BE49-F238E27FC236}">
                <a16:creationId xmlns:a16="http://schemas.microsoft.com/office/drawing/2014/main" id="{96C13906-9DD5-D24D-A08B-BF1AC14B07F1}"/>
              </a:ext>
            </a:extLst>
          </p:cNvPr>
          <p:cNvCxnSpPr>
            <a:stCxn id="11" idx="2"/>
            <a:endCxn id="21" idx="2"/>
          </p:cNvCxnSpPr>
          <p:nvPr/>
        </p:nvCxnSpPr>
        <p:spPr>
          <a:xfrm rot="16200000" flipH="1">
            <a:off x="7243128" y="4449128"/>
            <a:ext cx="20954" cy="1748790"/>
          </a:xfrm>
          <a:prstGeom prst="bentConnector3">
            <a:avLst>
              <a:gd name="adj1" fmla="val 1190961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6DDF84D-39DD-CD44-B09A-E06010D3461B}"/>
                  </a:ext>
                </a:extLst>
              </p:cNvPr>
              <p:cNvSpPr txBox="1"/>
              <p:nvPr/>
            </p:nvSpPr>
            <p:spPr>
              <a:xfrm>
                <a:off x="6946900" y="5650468"/>
                <a:ext cx="39235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6DDF84D-39DD-CD44-B09A-E06010D346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6900" y="5650468"/>
                <a:ext cx="392350" cy="369332"/>
              </a:xfrm>
              <a:prstGeom prst="rect">
                <a:avLst/>
              </a:prstGeom>
              <a:blipFill>
                <a:blip r:embed="rId6"/>
                <a:stretch>
                  <a:fillRect l="-15625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3306E344-7624-494C-8E17-F6DDE6926C6B}"/>
              </a:ext>
            </a:extLst>
          </p:cNvPr>
          <p:cNvCxnSpPr>
            <a:stCxn id="21" idx="0"/>
            <a:endCxn id="11" idx="3"/>
          </p:cNvCxnSpPr>
          <p:nvPr/>
        </p:nvCxnSpPr>
        <p:spPr>
          <a:xfrm rot="16200000" flipH="1" flipV="1">
            <a:off x="7323137" y="4203383"/>
            <a:ext cx="283846" cy="1325880"/>
          </a:xfrm>
          <a:prstGeom prst="bentConnector4">
            <a:avLst>
              <a:gd name="adj1" fmla="val -80537"/>
              <a:gd name="adj2" fmla="val 68678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FE50918-935F-9C4A-9FE3-887399CC725F}"/>
                  </a:ext>
                </a:extLst>
              </p:cNvPr>
              <p:cNvSpPr txBox="1"/>
              <p:nvPr/>
            </p:nvSpPr>
            <p:spPr>
              <a:xfrm>
                <a:off x="7299030" y="4050268"/>
                <a:ext cx="6482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𝑁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FE50918-935F-9C4A-9FE3-887399CC72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9030" y="4050268"/>
                <a:ext cx="648254" cy="369332"/>
              </a:xfrm>
              <a:prstGeom prst="rect">
                <a:avLst/>
              </a:prstGeom>
              <a:blipFill>
                <a:blip r:embed="rId7"/>
                <a:stretch>
                  <a:fillRect l="-7692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64FE8601-15E7-694F-9AE4-3E3F7C37E608}"/>
              </a:ext>
            </a:extLst>
          </p:cNvPr>
          <p:cNvCxnSpPr>
            <a:stCxn id="25" idx="1"/>
            <a:endCxn id="12" idx="2"/>
          </p:cNvCxnSpPr>
          <p:nvPr/>
        </p:nvCxnSpPr>
        <p:spPr>
          <a:xfrm rot="10800000" flipV="1">
            <a:off x="1544320" y="5008246"/>
            <a:ext cx="1287780" cy="304800"/>
          </a:xfrm>
          <a:prstGeom prst="bentConnector4">
            <a:avLst>
              <a:gd name="adj1" fmla="val 29586"/>
              <a:gd name="adj2" fmla="val 175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204930B-81BA-3949-BC10-609E4EAF42E3}"/>
                  </a:ext>
                </a:extLst>
              </p:cNvPr>
              <p:cNvSpPr txBox="1"/>
              <p:nvPr/>
            </p:nvSpPr>
            <p:spPr>
              <a:xfrm>
                <a:off x="1841500" y="5574268"/>
                <a:ext cx="4147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204930B-81BA-3949-BC10-609E4EAF42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1500" y="5574268"/>
                <a:ext cx="414729" cy="369332"/>
              </a:xfrm>
              <a:prstGeom prst="rect">
                <a:avLst/>
              </a:prstGeom>
              <a:blipFill>
                <a:blip r:embed="rId8"/>
                <a:stretch>
                  <a:fillRect l="-14706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E65E106E-20CF-9C45-ABD4-53721759A8C0}"/>
              </a:ext>
            </a:extLst>
          </p:cNvPr>
          <p:cNvCxnSpPr>
            <a:endCxn id="25" idx="3"/>
          </p:cNvCxnSpPr>
          <p:nvPr/>
        </p:nvCxnSpPr>
        <p:spPr>
          <a:xfrm rot="10800000" flipV="1">
            <a:off x="3746500" y="4267200"/>
            <a:ext cx="914400" cy="741046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556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allAtOnce"/>
      <p:bldP spid="11" grpId="0" animBg="1"/>
      <p:bldP spid="12" grpId="0" animBg="1"/>
      <p:bldP spid="25" grpId="0" animBg="1"/>
      <p:bldP spid="41" grpId="0"/>
      <p:bldP spid="44" grpId="0"/>
      <p:bldP spid="21" grpId="0" animBg="1"/>
      <p:bldP spid="31" grpId="0"/>
      <p:bldP spid="32" grpId="0"/>
      <p:bldP spid="34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85B593-DF87-B241-B48E-31A6916CFA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55F036-7627-EE48-9FBF-3B4D831883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Who do I get…</a:t>
            </a:r>
          </a:p>
          <a:p>
            <a:pPr lvl="1"/>
            <a:r>
              <a:rPr lang="en-US" dirty="0"/>
              <a:t>Pathways, kinetics constants, gene networks, …</a:t>
            </a:r>
          </a:p>
          <a:p>
            <a:r>
              <a:rPr lang="en-US" dirty="0"/>
              <a:t>Metabolic pathways</a:t>
            </a:r>
          </a:p>
          <a:p>
            <a:pPr lvl="1"/>
            <a:r>
              <a:rPr lang="en-US" dirty="0"/>
              <a:t>Metabolic reconstruction (</a:t>
            </a:r>
            <a:r>
              <a:rPr lang="en-US" dirty="0">
                <a:hlinkClick r:id="rId3"/>
              </a:rPr>
              <a:t>http://bigg.ucsd.edu/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KEGG (</a:t>
            </a:r>
            <a:r>
              <a:rPr lang="en-US" dirty="0">
                <a:hlinkClick r:id="rId4"/>
              </a:rPr>
              <a:t>https://www.genome.jp/kegg/</a:t>
            </a:r>
            <a:r>
              <a:rPr lang="en-US" dirty="0"/>
              <a:t>)</a:t>
            </a:r>
          </a:p>
          <a:p>
            <a:pPr lvl="1"/>
            <a:r>
              <a:rPr lang="en-US" dirty="0" err="1"/>
              <a:t>MetaCyc</a:t>
            </a:r>
            <a:r>
              <a:rPr lang="en-US" dirty="0"/>
              <a:t> (</a:t>
            </a:r>
            <a:r>
              <a:rPr lang="en-US" dirty="0">
                <a:hlinkClick r:id="rId5"/>
              </a:rPr>
              <a:t>https://metacyc.org/</a:t>
            </a:r>
            <a:r>
              <a:rPr lang="en-US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345AED-91FB-324D-B368-D9398B6A6EA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38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58588318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67EB126-252F-5F47-B175-E4DF9167E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E2F6CC9-4396-9C43-83BA-475D1FE46A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Conceptual model and variable roles</a:t>
            </a:r>
          </a:p>
          <a:p>
            <a:pPr lvl="1"/>
            <a:r>
              <a:rPr lang="en-US" sz="2400" dirty="0"/>
              <a:t>Input, output, state</a:t>
            </a:r>
          </a:p>
          <a:p>
            <a:r>
              <a:rPr lang="en-US" sz="2800" dirty="0"/>
              <a:t>Dimensional analysis</a:t>
            </a:r>
          </a:p>
          <a:p>
            <a:pPr lvl="1"/>
            <a:r>
              <a:rPr lang="en-US" sz="2400" dirty="0"/>
              <a:t>Rules</a:t>
            </a:r>
          </a:p>
          <a:p>
            <a:r>
              <a:rPr lang="en-US" sz="2800" dirty="0"/>
              <a:t>Modeling workflow</a:t>
            </a:r>
          </a:p>
          <a:p>
            <a:pPr lvl="1"/>
            <a:r>
              <a:rPr lang="en-US" sz="2400" dirty="0"/>
              <a:t>System diagram, conceptual model, technical model</a:t>
            </a:r>
          </a:p>
          <a:p>
            <a:r>
              <a:rPr lang="en-US" sz="2800" dirty="0"/>
              <a:t>Technical model: differential equations</a:t>
            </a:r>
          </a:p>
          <a:p>
            <a:pPr lvl="1"/>
            <a:r>
              <a:rPr lang="en-US" sz="2400" dirty="0"/>
              <a:t>Graphical solution</a:t>
            </a:r>
          </a:p>
          <a:p>
            <a:r>
              <a:rPr lang="en-US" sz="2800" dirty="0"/>
              <a:t>Technical model: Markov Model</a:t>
            </a:r>
          </a:p>
          <a:p>
            <a:pPr lvl="1"/>
            <a:r>
              <a:rPr lang="en-US" sz="2400" dirty="0"/>
              <a:t>State, transition, transition rates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9DA70AD-1B8C-D04B-9645-9E5FFEFD053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39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729206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26B483E-2F08-134B-BDCE-7EE383A521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78" y="357769"/>
            <a:ext cx="8691622" cy="838200"/>
          </a:xfrm>
        </p:spPr>
        <p:txBody>
          <a:bodyPr/>
          <a:lstStyle/>
          <a:p>
            <a:r>
              <a:rPr lang="en-US" sz="3200" dirty="0"/>
              <a:t>A Motivating Example:</a:t>
            </a:r>
            <a:br>
              <a:rPr lang="en-US" sz="3200" dirty="0"/>
            </a:br>
            <a:r>
              <a:rPr lang="en-US" sz="3200" dirty="0"/>
              <a:t>Modeling Water Flows and Levels for a Reservoir</a:t>
            </a:r>
            <a:endParaRPr lang="en-US" sz="3200" i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13FFE1-B004-E540-8C94-331FC54F096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4</a:t>
            </a:fld>
            <a:endParaRPr lang="en-US" altLang="x-non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52C51B-C4FB-314D-B73C-80D999D91103}"/>
              </a:ext>
            </a:extLst>
          </p:cNvPr>
          <p:cNvSpPr txBox="1"/>
          <p:nvPr/>
        </p:nvSpPr>
        <p:spPr>
          <a:xfrm>
            <a:off x="7391400" y="3333690"/>
            <a:ext cx="6463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(m)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DC157A2-EE64-FF4F-8713-81E95A96AB2A}"/>
              </a:ext>
            </a:extLst>
          </p:cNvPr>
          <p:cNvSpPr txBox="1"/>
          <p:nvPr/>
        </p:nvSpPr>
        <p:spPr>
          <a:xfrm>
            <a:off x="3856225" y="4629090"/>
            <a:ext cx="10967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(m</a:t>
            </a:r>
            <a:r>
              <a:rPr lang="en-US" sz="2400" i="1" baseline="30000" dirty="0"/>
              <a:t>3</a:t>
            </a:r>
            <a:r>
              <a:rPr lang="en-US" sz="2400" i="1" dirty="0"/>
              <a:t>s</a:t>
            </a:r>
            <a:r>
              <a:rPr lang="en-US" sz="2400" i="1" baseline="30000" dirty="0"/>
              <a:t>-1</a:t>
            </a:r>
            <a:r>
              <a:rPr lang="en-US" sz="2400" i="1" dirty="0"/>
              <a:t>)</a:t>
            </a:r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F957AB09-09C8-2742-BEFE-C2DED9FFFB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3416" y="2668381"/>
            <a:ext cx="3399956" cy="188149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0D21BE8-B916-D548-BCCC-5582B007A8F5}"/>
                  </a:ext>
                </a:extLst>
              </p:cNvPr>
              <p:cNvSpPr txBox="1"/>
              <p:nvPr/>
            </p:nvSpPr>
            <p:spPr>
              <a:xfrm>
                <a:off x="1946816" y="2186077"/>
                <a:ext cx="18570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sz="2400" dirty="0"/>
                  <a:t>= flow in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0D21BE8-B916-D548-BCCC-5582B007A8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6816" y="2186077"/>
                <a:ext cx="1857047" cy="369332"/>
              </a:xfrm>
              <a:prstGeom prst="rect">
                <a:avLst/>
              </a:prstGeom>
              <a:blipFill>
                <a:blip r:embed="rId4"/>
                <a:stretch>
                  <a:fillRect l="-6081" t="-23333" r="-8108" b="-4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8F4C66EE-66CD-9841-B7D3-FF6294455E42}"/>
                  </a:ext>
                </a:extLst>
              </p:cNvPr>
              <p:cNvSpPr txBox="1"/>
              <p:nvPr/>
            </p:nvSpPr>
            <p:spPr>
              <a:xfrm>
                <a:off x="1718216" y="4665433"/>
                <a:ext cx="205171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sz="2400" dirty="0"/>
                  <a:t>= flow out</a:t>
                </a: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8F4C66EE-66CD-9841-B7D3-FF6294455E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8216" y="4665433"/>
                <a:ext cx="2051716" cy="369332"/>
              </a:xfrm>
              <a:prstGeom prst="rect">
                <a:avLst/>
              </a:prstGeom>
              <a:blipFill>
                <a:blip r:embed="rId5"/>
                <a:stretch>
                  <a:fillRect l="-5521" t="-20000" r="-7975" b="-4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F9D0249C-20FA-C748-AE92-8D8997686218}"/>
                  </a:ext>
                </a:extLst>
              </p:cNvPr>
              <p:cNvSpPr txBox="1"/>
              <p:nvPr/>
            </p:nvSpPr>
            <p:spPr>
              <a:xfrm>
                <a:off x="4893010" y="3408335"/>
                <a:ext cx="250280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sz="2400" dirty="0"/>
                  <a:t>= water height</a:t>
                </a: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F9D0249C-20FA-C748-AE92-8D89976862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3010" y="3408335"/>
                <a:ext cx="2502801" cy="369332"/>
              </a:xfrm>
              <a:prstGeom prst="rect">
                <a:avLst/>
              </a:prstGeom>
              <a:blipFill>
                <a:blip r:embed="rId6"/>
                <a:stretch>
                  <a:fillRect l="-4040" t="-20000" r="-6566" b="-4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7AE64EA9-013F-1D40-BD9C-967E6DB41316}"/>
              </a:ext>
            </a:extLst>
          </p:cNvPr>
          <p:cNvSpPr txBox="1"/>
          <p:nvPr/>
        </p:nvSpPr>
        <p:spPr>
          <a:xfrm>
            <a:off x="3870485" y="2139910"/>
            <a:ext cx="10967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(m</a:t>
            </a:r>
            <a:r>
              <a:rPr lang="en-US" sz="2400" i="1" baseline="30000" dirty="0"/>
              <a:t>3</a:t>
            </a:r>
            <a:r>
              <a:rPr lang="en-US" sz="2400" i="1" dirty="0"/>
              <a:t>s</a:t>
            </a:r>
            <a:r>
              <a:rPr lang="en-US" sz="2400" i="1" baseline="30000" dirty="0"/>
              <a:t>-1</a:t>
            </a:r>
            <a:r>
              <a:rPr lang="en-US" sz="2400" i="1" dirty="0"/>
              <a:t>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5E85C61-A143-1840-A320-A75D0617E7DE}"/>
              </a:ext>
            </a:extLst>
          </p:cNvPr>
          <p:cNvSpPr txBox="1"/>
          <p:nvPr/>
        </p:nvSpPr>
        <p:spPr>
          <a:xfrm>
            <a:off x="2438400" y="5560620"/>
            <a:ext cx="183575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m</a:t>
            </a:r>
            <a:r>
              <a:rPr lang="en-US" sz="2400" dirty="0"/>
              <a:t> = meters</a:t>
            </a:r>
          </a:p>
          <a:p>
            <a:r>
              <a:rPr lang="en-US" sz="2400" i="1" dirty="0"/>
              <a:t>s = </a:t>
            </a:r>
            <a:r>
              <a:rPr lang="en-US" sz="2400" dirty="0"/>
              <a:t>seconds</a:t>
            </a:r>
          </a:p>
        </p:txBody>
      </p:sp>
    </p:spTree>
    <p:extLst>
      <p:ext uri="{BB962C8B-B14F-4D97-AF65-F5344CB8AC3E}">
        <p14:creationId xmlns:p14="http://schemas.microsoft.com/office/powerpoint/2010/main" val="2201852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44" grpId="0"/>
      <p:bldP spid="21" grpId="0"/>
      <p:bldP spid="69" grpId="0"/>
      <p:bldP spid="71" grpId="0"/>
      <p:bldP spid="23" grpId="0"/>
      <p:bldP spid="11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BC4AD-6629-3145-919F-A0854BCC1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9ED210-5DD9-104A-AA82-2E3AD4F05C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39A17F-BAAF-954E-9D05-B3D52687D9A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40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59281921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6AD2AE-F7B0-F641-94C0-30C8BFEF5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Vocabulary for Modeling With Differential Equations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7B219F-B0CB-BD4E-958F-BD01A56475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Increase</a:t>
            </a:r>
          </a:p>
          <a:p>
            <a:r>
              <a:rPr lang="en-US" dirty="0"/>
              <a:t>Decrease</a:t>
            </a:r>
          </a:p>
          <a:p>
            <a:r>
              <a:rPr lang="en-US" dirty="0"/>
              <a:t>With minimum</a:t>
            </a:r>
          </a:p>
          <a:p>
            <a:r>
              <a:rPr lang="en-US" dirty="0"/>
              <a:t>With maximum</a:t>
            </a:r>
          </a:p>
          <a:p>
            <a:r>
              <a:rPr lang="en-US" dirty="0"/>
              <a:t>Jointly increase with</a:t>
            </a:r>
          </a:p>
          <a:p>
            <a:r>
              <a:rPr lang="en-US" dirty="0"/>
              <a:t>Jointly decrease with</a:t>
            </a:r>
          </a:p>
          <a:p>
            <a:r>
              <a:rPr lang="en-US" dirty="0"/>
              <a:t>Activated by</a:t>
            </a:r>
          </a:p>
          <a:p>
            <a:r>
              <a:rPr lang="en-US" dirty="0"/>
              <a:t>Inhibited by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0CA556-5A72-FE45-8372-E0A3F8941D8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41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02475729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7502A1-F511-A646-98BD-282D50E6D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3DAAE3-4056-9C4B-98DF-38333714A5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Modeling sequence</a:t>
            </a:r>
          </a:p>
          <a:p>
            <a:pPr lvl="1"/>
            <a:r>
              <a:rPr lang="en-US" sz="2000" dirty="0"/>
              <a:t>Population growth</a:t>
            </a:r>
          </a:p>
          <a:p>
            <a:pPr lvl="1"/>
            <a:r>
              <a:rPr lang="en-US" sz="2000" dirty="0"/>
              <a:t>Logistic regression for population min and max</a:t>
            </a:r>
          </a:p>
          <a:p>
            <a:pPr lvl="1"/>
            <a:r>
              <a:rPr lang="en-US" sz="2000" dirty="0"/>
              <a:t>Predatory prey</a:t>
            </a:r>
          </a:p>
          <a:p>
            <a:pPr lvl="1"/>
            <a:r>
              <a:rPr lang="en-US" sz="2000" dirty="0"/>
              <a:t>Consumption production</a:t>
            </a:r>
          </a:p>
          <a:p>
            <a:pPr lvl="1"/>
            <a:r>
              <a:rPr lang="en-US" sz="2000" dirty="0"/>
              <a:t>Activation/inhibition cascades</a:t>
            </a:r>
          </a:p>
          <a:p>
            <a:r>
              <a:rPr lang="en-US" sz="2400" dirty="0"/>
              <a:t>Types of stability. Linear vs. non-linear</a:t>
            </a:r>
          </a:p>
          <a:p>
            <a:r>
              <a:rPr lang="en-US" sz="2400" dirty="0"/>
              <a:t>Phase space</a:t>
            </a:r>
          </a:p>
          <a:p>
            <a:r>
              <a:rPr lang="en-US" sz="2400" dirty="0"/>
              <a:t>Key concepts</a:t>
            </a:r>
          </a:p>
          <a:p>
            <a:pPr lvl="1"/>
            <a:r>
              <a:rPr lang="en-US" sz="1600" dirty="0"/>
              <a:t>Falsifiable, accurate, predictive, parsimonious, selective (what is modelled), validation (establish relationship with experimental data)</a:t>
            </a:r>
          </a:p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11333D-2D12-1547-B493-7F1ED8BEB48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42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87950550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4540AD7-3EB2-E54E-B292-283E6D3E51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1EA63E-DEFE-2648-991C-1302357C5AE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43</a:t>
            </a:fld>
            <a:endParaRPr lang="en-US" altLang="x-non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20DF77-FF9A-5A46-BCB3-201F025916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493" y="1828800"/>
            <a:ext cx="6605895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4257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26B483E-2F08-134B-BDCE-7EE383A521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609600"/>
            <a:ext cx="6709566" cy="838200"/>
          </a:xfrm>
        </p:spPr>
        <p:txBody>
          <a:bodyPr/>
          <a:lstStyle/>
          <a:p>
            <a:r>
              <a:rPr lang="en-US" sz="3200" dirty="0"/>
              <a:t>A conceptual model specifies variables and their roles.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13FFE1-B004-E540-8C94-331FC54F096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5</a:t>
            </a:fld>
            <a:endParaRPr lang="en-US" altLang="x-none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DEF3F49-85E5-BA4C-A48A-F1FEE6EE349A}"/>
              </a:ext>
            </a:extLst>
          </p:cNvPr>
          <p:cNvSpPr/>
          <p:nvPr/>
        </p:nvSpPr>
        <p:spPr>
          <a:xfrm>
            <a:off x="5310162" y="2852179"/>
            <a:ext cx="1688538" cy="884597"/>
          </a:xfrm>
          <a:prstGeom prst="rect">
            <a:avLst/>
          </a:prstGeom>
          <a:solidFill>
            <a:schemeClr val="tx1"/>
          </a:solidFill>
          <a:ln w="38100"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Calculations</a:t>
            </a:r>
          </a:p>
        </p:txBody>
      </p:sp>
      <p:cxnSp>
        <p:nvCxnSpPr>
          <p:cNvPr id="12" name="Elbow Connector 11">
            <a:extLst>
              <a:ext uri="{FF2B5EF4-FFF2-40B4-BE49-F238E27FC236}">
                <a16:creationId xmlns:a16="http://schemas.microsoft.com/office/drawing/2014/main" id="{4AF6ACDA-7C31-C44C-8F56-5CC970FA6991}"/>
              </a:ext>
            </a:extLst>
          </p:cNvPr>
          <p:cNvCxnSpPr>
            <a:cxnSpLocks/>
            <a:stCxn id="14" idx="2"/>
            <a:endCxn id="10" idx="0"/>
          </p:cNvCxnSpPr>
          <p:nvPr/>
        </p:nvCxnSpPr>
        <p:spPr>
          <a:xfrm rot="16200000" flipH="1">
            <a:off x="5833652" y="2531400"/>
            <a:ext cx="639402" cy="2156"/>
          </a:xfrm>
          <a:prstGeom prst="bentConnector3">
            <a:avLst>
              <a:gd name="adj1" fmla="val 50000"/>
            </a:avLst>
          </a:prstGeom>
          <a:ln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BAAEB648-5E8A-CB4E-B52C-721CAF6F6B4A}"/>
              </a:ext>
            </a:extLst>
          </p:cNvPr>
          <p:cNvCxnSpPr>
            <a:cxnSpLocks/>
            <a:stCxn id="10" idx="0"/>
            <a:endCxn id="17" idx="1"/>
          </p:cNvCxnSpPr>
          <p:nvPr/>
        </p:nvCxnSpPr>
        <p:spPr>
          <a:xfrm rot="16200000" flipH="1">
            <a:off x="6787893" y="2218716"/>
            <a:ext cx="422933" cy="1689858"/>
          </a:xfrm>
          <a:prstGeom prst="bentConnector4">
            <a:avLst>
              <a:gd name="adj1" fmla="val -54051"/>
              <a:gd name="adj2" fmla="val 74980"/>
            </a:avLst>
          </a:prstGeom>
          <a:ln>
            <a:headEnd type="arrow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1F1E453B-CAAD-454F-BDC0-A0E89294E210}"/>
              </a:ext>
            </a:extLst>
          </p:cNvPr>
          <p:cNvCxnSpPr>
            <a:cxnSpLocks/>
            <a:stCxn id="17" idx="2"/>
            <a:endCxn id="10" idx="2"/>
          </p:cNvCxnSpPr>
          <p:nvPr/>
        </p:nvCxnSpPr>
        <p:spPr>
          <a:xfrm rot="5400000">
            <a:off x="6979900" y="2603531"/>
            <a:ext cx="307776" cy="1958714"/>
          </a:xfrm>
          <a:prstGeom prst="bentConnector3">
            <a:avLst>
              <a:gd name="adj1" fmla="val 174275"/>
            </a:avLst>
          </a:prstGeom>
          <a:ln>
            <a:headEnd type="arrow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FFABA18-D789-F849-B0AF-B9D0ECDD0B27}"/>
                  </a:ext>
                </a:extLst>
              </p:cNvPr>
              <p:cNvSpPr txBox="1"/>
              <p:nvPr/>
            </p:nvSpPr>
            <p:spPr>
              <a:xfrm>
                <a:off x="5817600" y="1905000"/>
                <a:ext cx="66935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FFABA18-D789-F849-B0AF-B9D0ECDD0B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7600" y="1905000"/>
                <a:ext cx="669350" cy="307777"/>
              </a:xfrm>
              <a:prstGeom prst="rect">
                <a:avLst/>
              </a:prstGeom>
              <a:blipFill>
                <a:blip r:embed="rId3"/>
                <a:stretch>
                  <a:fillRect l="-9259" b="-2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2E8C6E7-1A6F-0F46-87AA-5C5A21B648E4}"/>
                  </a:ext>
                </a:extLst>
              </p:cNvPr>
              <p:cNvSpPr txBox="1"/>
              <p:nvPr/>
            </p:nvSpPr>
            <p:spPr>
              <a:xfrm>
                <a:off x="5811637" y="4495800"/>
                <a:ext cx="67531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2E8C6E7-1A6F-0F46-87AA-5C5A21B648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1637" y="4495800"/>
                <a:ext cx="675313" cy="307777"/>
              </a:xfrm>
              <a:prstGeom prst="rect">
                <a:avLst/>
              </a:prstGeom>
              <a:blipFill>
                <a:blip r:embed="rId4"/>
                <a:stretch>
                  <a:fillRect l="-11111" b="-2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7AAF921-686E-7B45-91E2-1FF9DAC70244}"/>
                  </a:ext>
                </a:extLst>
              </p:cNvPr>
              <p:cNvSpPr txBox="1"/>
              <p:nvPr/>
            </p:nvSpPr>
            <p:spPr>
              <a:xfrm>
                <a:off x="7844289" y="3121223"/>
                <a:ext cx="53771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7AAF921-686E-7B45-91E2-1FF9DAC702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4289" y="3121223"/>
                <a:ext cx="537711" cy="307777"/>
              </a:xfrm>
              <a:prstGeom prst="rect">
                <a:avLst/>
              </a:prstGeom>
              <a:blipFill>
                <a:blip r:embed="rId5"/>
                <a:stretch>
                  <a:fillRect l="-9302"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99AE2511-5AD4-A743-8B62-03AFD1754307}"/>
              </a:ext>
            </a:extLst>
          </p:cNvPr>
          <p:cNvCxnSpPr>
            <a:cxnSpLocks/>
            <a:stCxn id="10" idx="2"/>
          </p:cNvCxnSpPr>
          <p:nvPr/>
        </p:nvCxnSpPr>
        <p:spPr>
          <a:xfrm rot="5400000">
            <a:off x="5773841" y="4115210"/>
            <a:ext cx="759024" cy="2156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A50EA525-5FAF-5348-BABB-C06D9819C61D}"/>
              </a:ext>
            </a:extLst>
          </p:cNvPr>
          <p:cNvSpPr txBox="1"/>
          <p:nvPr/>
        </p:nvSpPr>
        <p:spPr>
          <a:xfrm>
            <a:off x="582066" y="2117770"/>
            <a:ext cx="430530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Variable Roles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i="1" dirty="0"/>
              <a:t>Input</a:t>
            </a:r>
            <a:r>
              <a:rPr lang="en-US" sz="2400" dirty="0"/>
              <a:t>. Exogenous variable that does not depend on the model.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i="1" dirty="0"/>
              <a:t>Output</a:t>
            </a:r>
            <a:r>
              <a:rPr lang="en-US" sz="2400" dirty="0"/>
              <a:t>. Computed variable of interest to the modeler.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i="1" dirty="0"/>
              <a:t>State</a:t>
            </a:r>
            <a:r>
              <a:rPr lang="en-US" sz="2400" dirty="0"/>
              <a:t>: Computed variable used to calculate output variables and/or other state variables.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292C6018-EC7C-3F4D-8EA2-088FD9940FD9}"/>
              </a:ext>
            </a:extLst>
          </p:cNvPr>
          <p:cNvGrpSpPr/>
          <p:nvPr/>
        </p:nvGrpSpPr>
        <p:grpSpPr>
          <a:xfrm>
            <a:off x="7099152" y="305562"/>
            <a:ext cx="1524000" cy="1367861"/>
            <a:chOff x="1413416" y="1695718"/>
            <a:chExt cx="4169641" cy="3277492"/>
          </a:xfrm>
        </p:grpSpPr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3FF7DB6F-D22F-5B4D-87B8-4DAEC93CC13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413416" y="2668381"/>
              <a:ext cx="3399956" cy="1881492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8FE986C2-7E28-1D48-A605-DEB042A5E85D}"/>
                    </a:ext>
                  </a:extLst>
                </p:cNvPr>
                <p:cNvSpPr txBox="1"/>
                <p:nvPr/>
              </p:nvSpPr>
              <p:spPr>
                <a:xfrm>
                  <a:off x="2664309" y="1695718"/>
                  <a:ext cx="669351" cy="30777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8FE986C2-7E28-1D48-A605-DEB042A5E85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64309" y="1695718"/>
                  <a:ext cx="669351" cy="307778"/>
                </a:xfrm>
                <a:prstGeom prst="rect">
                  <a:avLst/>
                </a:prstGeom>
                <a:blipFill>
                  <a:blip r:embed="rId7"/>
                  <a:stretch>
                    <a:fillRect l="-40000" r="-130000" b="-2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707757DE-1446-C74F-B3BD-B8600ED520C8}"/>
                    </a:ext>
                  </a:extLst>
                </p:cNvPr>
                <p:cNvSpPr txBox="1"/>
                <p:nvPr/>
              </p:nvSpPr>
              <p:spPr>
                <a:xfrm>
                  <a:off x="2775738" y="4665433"/>
                  <a:ext cx="675313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707757DE-1446-C74F-B3BD-B8600ED520C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75738" y="4665433"/>
                  <a:ext cx="675313" cy="307777"/>
                </a:xfrm>
                <a:prstGeom prst="rect">
                  <a:avLst/>
                </a:prstGeom>
                <a:blipFill>
                  <a:blip r:embed="rId8"/>
                  <a:stretch>
                    <a:fillRect l="-38095" r="-119048" b="-19090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F231A001-C685-324E-8C03-9C9F883BE059}"/>
                    </a:ext>
                  </a:extLst>
                </p:cNvPr>
                <p:cNvSpPr txBox="1"/>
                <p:nvPr/>
              </p:nvSpPr>
              <p:spPr>
                <a:xfrm>
                  <a:off x="5045346" y="3408336"/>
                  <a:ext cx="537711" cy="30777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F231A001-C685-324E-8C03-9C9F883BE05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45346" y="3408336"/>
                  <a:ext cx="537711" cy="307778"/>
                </a:xfrm>
                <a:prstGeom prst="rect">
                  <a:avLst/>
                </a:prstGeom>
                <a:blipFill>
                  <a:blip r:embed="rId9"/>
                  <a:stretch>
                    <a:fillRect l="-43750" r="-118750" b="-14545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186204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365C4-A156-A64E-A192-5F2D886DB1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04800" y="381000"/>
            <a:ext cx="8153400" cy="838200"/>
          </a:xfrm>
        </p:spPr>
        <p:txBody>
          <a:bodyPr/>
          <a:lstStyle/>
          <a:p>
            <a:r>
              <a:rPr lang="en-US" sz="3200" dirty="0"/>
              <a:t>Technical models detail calculations.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E55BF13-2359-BE40-B05A-B10F74F61F1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6</a:t>
            </a:fld>
            <a:endParaRPr lang="en-US" altLang="x-non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46AAE8F-80A7-E841-A32B-6E268B762BD1}"/>
                  </a:ext>
                </a:extLst>
              </p:cNvPr>
              <p:cNvSpPr txBox="1"/>
              <p:nvPr/>
            </p:nvSpPr>
            <p:spPr>
              <a:xfrm>
                <a:off x="457200" y="1752600"/>
                <a:ext cx="5492914" cy="7167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𝑑h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)−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)), 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46AAE8F-80A7-E841-A32B-6E268B762B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1752600"/>
                <a:ext cx="5492914" cy="716735"/>
              </a:xfrm>
              <a:prstGeom prst="rect">
                <a:avLst/>
              </a:prstGeom>
              <a:blipFill>
                <a:blip r:embed="rId2"/>
                <a:stretch>
                  <a:fillRect b="-140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8910D91-D839-E740-A88A-929952A17F69}"/>
                  </a:ext>
                </a:extLst>
              </p:cNvPr>
              <p:cNvSpPr txBox="1"/>
              <p:nvPr/>
            </p:nvSpPr>
            <p:spPr>
              <a:xfrm>
                <a:off x="381000" y="2438400"/>
                <a:ext cx="6415539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/>
                  <a:t>Issues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What if </a:t>
                </a:r>
                <a:r>
                  <a:rPr lang="en-US" sz="2400" i="1" dirty="0"/>
                  <a:t>h(t)</a:t>
                </a:r>
                <a:r>
                  <a:rPr lang="en-US" sz="2400" dirty="0"/>
                  <a:t> exceeds the height of the dam?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How is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2400" dirty="0"/>
                  <a:t> obtained?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8910D91-D839-E740-A88A-929952A17F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2438400"/>
                <a:ext cx="6415539" cy="1200329"/>
              </a:xfrm>
              <a:prstGeom prst="rect">
                <a:avLst/>
              </a:prstGeom>
              <a:blipFill>
                <a:blip r:embed="rId3"/>
                <a:stretch>
                  <a:fillRect l="-1383" t="-4211" r="-395" b="-94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C576C305-1F83-E04C-9795-990C9D2031B7}"/>
              </a:ext>
            </a:extLst>
          </p:cNvPr>
          <p:cNvGrpSpPr/>
          <p:nvPr/>
        </p:nvGrpSpPr>
        <p:grpSpPr>
          <a:xfrm>
            <a:off x="7086600" y="305562"/>
            <a:ext cx="1524000" cy="1367861"/>
            <a:chOff x="1413416" y="1695718"/>
            <a:chExt cx="4169641" cy="327749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DF1BAFB-D0B9-7549-BA0C-341962736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13416" y="2668381"/>
              <a:ext cx="3399956" cy="1881492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11D4BE4D-0CB6-A94F-82A4-166CF1FA8E13}"/>
                    </a:ext>
                  </a:extLst>
                </p:cNvPr>
                <p:cNvSpPr txBox="1"/>
                <p:nvPr/>
              </p:nvSpPr>
              <p:spPr>
                <a:xfrm>
                  <a:off x="2664309" y="1695718"/>
                  <a:ext cx="669351" cy="30777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11D4BE4D-0CB6-A94F-82A4-166CF1FA8E1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64309" y="1695718"/>
                  <a:ext cx="669351" cy="307778"/>
                </a:xfrm>
                <a:prstGeom prst="rect">
                  <a:avLst/>
                </a:prstGeom>
                <a:blipFill>
                  <a:blip r:embed="rId5"/>
                  <a:stretch>
                    <a:fillRect l="-40000" r="-130000" b="-2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AA043B50-DB68-C44A-ACBE-7D1F80D2A105}"/>
                    </a:ext>
                  </a:extLst>
                </p:cNvPr>
                <p:cNvSpPr txBox="1"/>
                <p:nvPr/>
              </p:nvSpPr>
              <p:spPr>
                <a:xfrm>
                  <a:off x="2775738" y="4665433"/>
                  <a:ext cx="675313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AA043B50-DB68-C44A-ACBE-7D1F80D2A10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75738" y="4665433"/>
                  <a:ext cx="675313" cy="307777"/>
                </a:xfrm>
                <a:prstGeom prst="rect">
                  <a:avLst/>
                </a:prstGeom>
                <a:blipFill>
                  <a:blip r:embed="rId6"/>
                  <a:stretch>
                    <a:fillRect l="-38095" r="-119048" b="-19090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64AC41A8-0D69-5147-AB67-5C33C32FF565}"/>
                    </a:ext>
                  </a:extLst>
                </p:cNvPr>
                <p:cNvSpPr txBox="1"/>
                <p:nvPr/>
              </p:nvSpPr>
              <p:spPr>
                <a:xfrm>
                  <a:off x="5045346" y="3408336"/>
                  <a:ext cx="537711" cy="30777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64AC41A8-0D69-5147-AB67-5C33C32FF56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45346" y="3408336"/>
                  <a:ext cx="537711" cy="307778"/>
                </a:xfrm>
                <a:prstGeom prst="rect">
                  <a:avLst/>
                </a:prstGeom>
                <a:blipFill>
                  <a:blip r:embed="rId7"/>
                  <a:stretch>
                    <a:fillRect l="-43750" r="-118750" b="-14545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85A8392A-9C0D-F941-82C5-D942D7E64771}"/>
              </a:ext>
            </a:extLst>
          </p:cNvPr>
          <p:cNvSpPr txBox="1"/>
          <p:nvPr/>
        </p:nvSpPr>
        <p:spPr>
          <a:xfrm>
            <a:off x="381000" y="1219200"/>
            <a:ext cx="34399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Initial Technical Model</a:t>
            </a:r>
          </a:p>
          <a:p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68FD3001-17E3-6A41-AA43-D6E6E59B46E3}"/>
                  </a:ext>
                </a:extLst>
              </p:cNvPr>
              <p:cNvSpPr/>
              <p:nvPr/>
            </p:nvSpPr>
            <p:spPr>
              <a:xfrm>
                <a:off x="424364" y="3672854"/>
                <a:ext cx="7790274" cy="9852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b="1" dirty="0"/>
                  <a:t>Estimating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endParaRPr lang="en-US" sz="2400" b="1" i="1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i="1" dirty="0"/>
                  <a:t>If</a:t>
                </a:r>
                <a:r>
                  <a:rPr lang="en-US" sz="2400" dirty="0"/>
                  <a:t> the reservoir is a cylinder with radius </a:t>
                </a:r>
                <a:r>
                  <a:rPr lang="en-US" sz="2400" i="1" dirty="0"/>
                  <a:t>r</a:t>
                </a:r>
                <a:r>
                  <a:rPr lang="en-US" sz="2400" dirty="0"/>
                  <a:t>, then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sz="2400" i="1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68FD3001-17E3-6A41-AA43-D6E6E59B46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364" y="3672854"/>
                <a:ext cx="7790274" cy="985206"/>
              </a:xfrm>
              <a:prstGeom prst="rect">
                <a:avLst/>
              </a:prstGeom>
              <a:blipFill>
                <a:blip r:embed="rId8"/>
                <a:stretch>
                  <a:fillRect l="-1138" t="-3797" b="-25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777F830-AF90-DD43-9170-05662AA2E74A}"/>
                  </a:ext>
                </a:extLst>
              </p:cNvPr>
              <p:cNvSpPr txBox="1"/>
              <p:nvPr/>
            </p:nvSpPr>
            <p:spPr>
              <a:xfrm>
                <a:off x="457200" y="4931528"/>
                <a:ext cx="5564216" cy="12636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/>
                  <a:t>Technical Model if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&gt;0,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/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𝑄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</m:d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𝑑𝑢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777F830-AF90-DD43-9170-05662AA2E7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4931528"/>
                <a:ext cx="5564216" cy="1263616"/>
              </a:xfrm>
              <a:prstGeom prst="rect">
                <a:avLst/>
              </a:prstGeom>
              <a:blipFill>
                <a:blip r:embed="rId9"/>
                <a:stretch>
                  <a:fillRect l="-1826" t="-90099" b="-1702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80D81052-9E66-194A-AC62-D8F192CD4DC4}"/>
              </a:ext>
            </a:extLst>
          </p:cNvPr>
          <p:cNvSpPr txBox="1"/>
          <p:nvPr/>
        </p:nvSpPr>
        <p:spPr>
          <a:xfrm>
            <a:off x="2265814" y="5104069"/>
            <a:ext cx="248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t</a:t>
            </a:r>
          </a:p>
        </p:txBody>
      </p:sp>
    </p:spTree>
    <p:extLst>
      <p:ext uri="{BB962C8B-B14F-4D97-AF65-F5344CB8AC3E}">
        <p14:creationId xmlns:p14="http://schemas.microsoft.com/office/powerpoint/2010/main" val="3718307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4" grpId="0"/>
      <p:bldP spid="1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A814A-9082-A04B-8E99-76272FBE0F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2209800"/>
            <a:ext cx="8229600" cy="838200"/>
          </a:xfrm>
        </p:spPr>
        <p:txBody>
          <a:bodyPr/>
          <a:lstStyle/>
          <a:p>
            <a:r>
              <a:rPr lang="en-US" sz="4800" dirty="0"/>
              <a:t>The reservoir is </a:t>
            </a:r>
            <a:br>
              <a:rPr lang="en-US" sz="4800" dirty="0"/>
            </a:br>
            <a:r>
              <a:rPr lang="en-US" sz="4800" dirty="0"/>
              <a:t>a cylinder?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AA4404-7229-7546-A891-72581E089EA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7</a:t>
            </a:fld>
            <a:endParaRPr lang="en-US" altLang="x-non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065FFB-9004-F84C-8864-3625077DFC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685800"/>
            <a:ext cx="2450705" cy="1361283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AC35AE3-A6A7-FF4C-8CF5-633D6DBDED2D}"/>
              </a:ext>
            </a:extLst>
          </p:cNvPr>
          <p:cNvCxnSpPr>
            <a:cxnSpLocks/>
          </p:cNvCxnSpPr>
          <p:nvPr/>
        </p:nvCxnSpPr>
        <p:spPr>
          <a:xfrm>
            <a:off x="2362200" y="1997690"/>
            <a:ext cx="3886200" cy="1888510"/>
          </a:xfrm>
          <a:prstGeom prst="line">
            <a:avLst/>
          </a:prstGeom>
          <a:ln w="1778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1AECAA1-8600-1F45-BC18-22293E7303AB}"/>
              </a:ext>
            </a:extLst>
          </p:cNvPr>
          <p:cNvSpPr txBox="1"/>
          <p:nvPr/>
        </p:nvSpPr>
        <p:spPr>
          <a:xfrm>
            <a:off x="685800" y="4191000"/>
            <a:ext cx="8026556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/>
              <a:t>The model is wrong. </a:t>
            </a:r>
          </a:p>
          <a:p>
            <a:r>
              <a:rPr lang="en-US" sz="4400" b="1" dirty="0"/>
              <a:t>But the model </a:t>
            </a:r>
            <a:r>
              <a:rPr lang="en-US" sz="4400" b="1" i="1" dirty="0"/>
              <a:t>may</a:t>
            </a:r>
            <a:r>
              <a:rPr lang="en-US" sz="4400" b="1" dirty="0"/>
              <a:t> be useful.</a:t>
            </a:r>
          </a:p>
        </p:txBody>
      </p:sp>
    </p:spTree>
    <p:extLst>
      <p:ext uri="{BB962C8B-B14F-4D97-AF65-F5344CB8AC3E}">
        <p14:creationId xmlns:p14="http://schemas.microsoft.com/office/powerpoint/2010/main" val="2143289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6B3D708-A865-EF45-8A01-90D5161C7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 In Modeling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1AF70A3-A9FD-F64C-AB8F-53537C8728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4572001"/>
          </a:xfrm>
        </p:spPr>
        <p:txBody>
          <a:bodyPr/>
          <a:lstStyle/>
          <a:p>
            <a:r>
              <a:rPr lang="en-US" sz="2800" dirty="0"/>
              <a:t>Define the system boundaries, components, and available data.</a:t>
            </a:r>
          </a:p>
          <a:p>
            <a:pPr lvl="1"/>
            <a:r>
              <a:rPr lang="en-US" sz="2400" dirty="0"/>
              <a:t>Identify variables, dimensions, units.</a:t>
            </a:r>
          </a:p>
          <a:p>
            <a:r>
              <a:rPr lang="en-US" sz="2800" dirty="0"/>
              <a:t>Specify assumptions.</a:t>
            </a:r>
          </a:p>
          <a:p>
            <a:pPr lvl="1"/>
            <a:r>
              <a:rPr lang="en-US" sz="2400" dirty="0"/>
              <a:t>Ex: continuous approximations</a:t>
            </a:r>
          </a:p>
          <a:p>
            <a:r>
              <a:rPr lang="en-US" sz="2800" dirty="0"/>
              <a:t>Use ”mechanics” of system to construct mathematical relationships between variables.</a:t>
            </a:r>
          </a:p>
          <a:p>
            <a:r>
              <a:rPr lang="en-US" sz="2800" dirty="0"/>
              <a:t>Evaluate model quality and parameter certainties.</a:t>
            </a:r>
          </a:p>
          <a:p>
            <a:pPr lvl="1"/>
            <a:r>
              <a:rPr lang="en-US" sz="2400" dirty="0"/>
              <a:t>Ex: Differences between predicted and observed values.</a:t>
            </a:r>
          </a:p>
          <a:p>
            <a:r>
              <a:rPr lang="en-US" sz="2800" dirty="0"/>
              <a:t>Repeat.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A28338D-F099-2A48-A9E7-AA8B00392D7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8</a:t>
            </a:fld>
            <a:endParaRPr lang="en-US" altLang="x-non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3BA969-B268-CE45-9F0C-589FEE015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6200" y="252191"/>
            <a:ext cx="1199292" cy="663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5044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20BD3-2F26-2E4A-B7E5-F2E2B4CD0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Workflow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41EB6C-310B-FA4E-8898-79AC68ECB21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9</a:t>
            </a:fld>
            <a:endParaRPr lang="en-US" altLang="x-non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456ACCC-0FB2-8B4A-A6CA-4645D27CE0D4}"/>
              </a:ext>
            </a:extLst>
          </p:cNvPr>
          <p:cNvSpPr/>
          <p:nvPr/>
        </p:nvSpPr>
        <p:spPr>
          <a:xfrm>
            <a:off x="647700" y="1447800"/>
            <a:ext cx="1371600" cy="762000"/>
          </a:xfrm>
          <a:prstGeom prst="rect">
            <a:avLst/>
          </a:prstGeom>
          <a:solidFill>
            <a:srgbClr val="0070C0"/>
          </a:solidFill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System Diagram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DB5622E-91E9-A94D-9885-1A17A3A28E00}"/>
              </a:ext>
            </a:extLst>
          </p:cNvPr>
          <p:cNvSpPr/>
          <p:nvPr/>
        </p:nvSpPr>
        <p:spPr>
          <a:xfrm>
            <a:off x="457200" y="2929355"/>
            <a:ext cx="1752600" cy="1066800"/>
          </a:xfrm>
          <a:prstGeom prst="rect">
            <a:avLst/>
          </a:prstGeom>
          <a:solidFill>
            <a:srgbClr val="0070C0"/>
          </a:solidFill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Conceptual</a:t>
            </a:r>
          </a:p>
          <a:p>
            <a:pPr algn="ctr"/>
            <a:r>
              <a:rPr lang="en-US" sz="2400" b="1" dirty="0"/>
              <a:t>Model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3A4F0DD-28DD-274D-9BBD-862BE34454E1}"/>
              </a:ext>
            </a:extLst>
          </p:cNvPr>
          <p:cNvSpPr/>
          <p:nvPr/>
        </p:nvSpPr>
        <p:spPr>
          <a:xfrm>
            <a:off x="457200" y="4724400"/>
            <a:ext cx="1752600" cy="1066800"/>
          </a:xfrm>
          <a:prstGeom prst="rect">
            <a:avLst/>
          </a:prstGeom>
          <a:solidFill>
            <a:srgbClr val="0070C0"/>
          </a:solidFill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Technical</a:t>
            </a:r>
          </a:p>
          <a:p>
            <a:pPr algn="ctr"/>
            <a:r>
              <a:rPr lang="en-US" sz="2400" b="1" dirty="0"/>
              <a:t>Model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6A8D009-1FFB-EF42-8817-417276FAFA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600" y="1772057"/>
            <a:ext cx="741212" cy="361543"/>
          </a:xfrm>
          <a:prstGeom prst="rect">
            <a:avLst/>
          </a:prstGeom>
        </p:spPr>
      </p:pic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D1E24183-A6BA-3B41-8F69-2721C4026E98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1333500" y="2209800"/>
            <a:ext cx="0" cy="71955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44845DEC-16CE-454B-88BB-C326C371D766}"/>
              </a:ext>
            </a:extLst>
          </p:cNvPr>
          <p:cNvCxnSpPr/>
          <p:nvPr/>
        </p:nvCxnSpPr>
        <p:spPr>
          <a:xfrm>
            <a:off x="1333500" y="3996155"/>
            <a:ext cx="0" cy="72824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F33CA4C8-42F2-8841-9D7E-34282BE393D7}"/>
              </a:ext>
            </a:extLst>
          </p:cNvPr>
          <p:cNvSpPr txBox="1"/>
          <p:nvPr/>
        </p:nvSpPr>
        <p:spPr>
          <a:xfrm>
            <a:off x="5105400" y="4143345"/>
            <a:ext cx="51167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V2.out</a:t>
            </a: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E4A400DA-C602-344B-9E8D-5C110D4F5A53}"/>
              </a:ext>
            </a:extLst>
          </p:cNvPr>
          <p:cNvGrpSpPr/>
          <p:nvPr/>
        </p:nvGrpSpPr>
        <p:grpSpPr>
          <a:xfrm>
            <a:off x="2984391" y="2817753"/>
            <a:ext cx="1700238" cy="1542524"/>
            <a:chOff x="5310162" y="1721694"/>
            <a:chExt cx="3071838" cy="3081883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7CD54228-9D75-8740-8647-ED22F8AC8CDC}"/>
                </a:ext>
              </a:extLst>
            </p:cNvPr>
            <p:cNvSpPr/>
            <p:nvPr/>
          </p:nvSpPr>
          <p:spPr>
            <a:xfrm>
              <a:off x="5310162" y="2852179"/>
              <a:ext cx="1688538" cy="884597"/>
            </a:xfrm>
            <a:prstGeom prst="rect">
              <a:avLst/>
            </a:prstGeom>
            <a:solidFill>
              <a:schemeClr val="tx1"/>
            </a:solidFill>
            <a:ln w="38100">
              <a:noFill/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cxnSp>
          <p:nvCxnSpPr>
            <p:cNvPr id="77" name="Elbow Connector 76">
              <a:extLst>
                <a:ext uri="{FF2B5EF4-FFF2-40B4-BE49-F238E27FC236}">
                  <a16:creationId xmlns:a16="http://schemas.microsoft.com/office/drawing/2014/main" id="{654DB27D-665D-4441-A38D-63C9F677603B}"/>
                </a:ext>
              </a:extLst>
            </p:cNvPr>
            <p:cNvCxnSpPr>
              <a:cxnSpLocks/>
              <a:endCxn id="76" idx="0"/>
            </p:cNvCxnSpPr>
            <p:nvPr/>
          </p:nvCxnSpPr>
          <p:spPr>
            <a:xfrm rot="5400000">
              <a:off x="5912912" y="2610657"/>
              <a:ext cx="483040" cy="4"/>
            </a:xfrm>
            <a:prstGeom prst="bentConnector3">
              <a:avLst>
                <a:gd name="adj1" fmla="val 50000"/>
              </a:avLst>
            </a:prstGeom>
            <a:ln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Elbow Connector 77">
              <a:extLst>
                <a:ext uri="{FF2B5EF4-FFF2-40B4-BE49-F238E27FC236}">
                  <a16:creationId xmlns:a16="http://schemas.microsoft.com/office/drawing/2014/main" id="{FF77C643-8CC3-4A44-B753-C4194E9AC980}"/>
                </a:ext>
              </a:extLst>
            </p:cNvPr>
            <p:cNvCxnSpPr>
              <a:cxnSpLocks/>
              <a:stCxn id="76" idx="0"/>
              <a:endCxn id="82" idx="1"/>
            </p:cNvCxnSpPr>
            <p:nvPr/>
          </p:nvCxnSpPr>
          <p:spPr>
            <a:xfrm rot="16200000" flipH="1">
              <a:off x="6787893" y="2218716"/>
              <a:ext cx="422933" cy="1689858"/>
            </a:xfrm>
            <a:prstGeom prst="bentConnector4">
              <a:avLst>
                <a:gd name="adj1" fmla="val -54051"/>
                <a:gd name="adj2" fmla="val 74980"/>
              </a:avLst>
            </a:prstGeom>
            <a:ln>
              <a:headEnd type="arrow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Elbow Connector 78">
              <a:extLst>
                <a:ext uri="{FF2B5EF4-FFF2-40B4-BE49-F238E27FC236}">
                  <a16:creationId xmlns:a16="http://schemas.microsoft.com/office/drawing/2014/main" id="{58B09639-43DA-E041-ABF8-7B97F624E02D}"/>
                </a:ext>
              </a:extLst>
            </p:cNvPr>
            <p:cNvCxnSpPr>
              <a:cxnSpLocks/>
              <a:endCxn id="76" idx="2"/>
            </p:cNvCxnSpPr>
            <p:nvPr/>
          </p:nvCxnSpPr>
          <p:spPr>
            <a:xfrm rot="10800000" flipV="1">
              <a:off x="6154432" y="3698048"/>
              <a:ext cx="1686382" cy="38726"/>
            </a:xfrm>
            <a:prstGeom prst="bentConnector4">
              <a:avLst>
                <a:gd name="adj1" fmla="val 24968"/>
                <a:gd name="adj2" fmla="val 1279384"/>
              </a:avLst>
            </a:prstGeom>
            <a:ln>
              <a:headEnd type="arrow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4A2F75FB-1ED2-5A40-AD10-38BDFA848BFE}"/>
                    </a:ext>
                  </a:extLst>
                </p:cNvPr>
                <p:cNvSpPr txBox="1"/>
                <p:nvPr/>
              </p:nvSpPr>
              <p:spPr>
                <a:xfrm>
                  <a:off x="5817600" y="1721694"/>
                  <a:ext cx="669350" cy="30777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4A2F75FB-1ED2-5A40-AD10-38BDFA848BF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17600" y="1721694"/>
                  <a:ext cx="669350" cy="307778"/>
                </a:xfrm>
                <a:prstGeom prst="rect">
                  <a:avLst/>
                </a:prstGeom>
                <a:blipFill>
                  <a:blip r:embed="rId3"/>
                  <a:stretch>
                    <a:fillRect l="-26667" r="-53333" b="-14615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235D4AAE-61CB-7247-915C-D2702BE9FB94}"/>
                    </a:ext>
                  </a:extLst>
                </p:cNvPr>
                <p:cNvSpPr txBox="1"/>
                <p:nvPr/>
              </p:nvSpPr>
              <p:spPr>
                <a:xfrm>
                  <a:off x="5811637" y="4495800"/>
                  <a:ext cx="675313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235D4AAE-61CB-7247-915C-D2702BE9FB9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11637" y="4495800"/>
                  <a:ext cx="675313" cy="307777"/>
                </a:xfrm>
                <a:prstGeom prst="rect">
                  <a:avLst/>
                </a:prstGeom>
                <a:blipFill>
                  <a:blip r:embed="rId4"/>
                  <a:stretch>
                    <a:fillRect l="-26667" r="-53333" b="-14615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748BF1DC-2D00-2045-8D6A-2A1699ADCD55}"/>
                    </a:ext>
                  </a:extLst>
                </p:cNvPr>
                <p:cNvSpPr txBox="1"/>
                <p:nvPr/>
              </p:nvSpPr>
              <p:spPr>
                <a:xfrm>
                  <a:off x="7844289" y="3121223"/>
                  <a:ext cx="537711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748BF1DC-2D00-2045-8D6A-2A1699ADCD5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44289" y="3121223"/>
                  <a:ext cx="537711" cy="307777"/>
                </a:xfrm>
                <a:prstGeom prst="rect">
                  <a:avLst/>
                </a:prstGeom>
                <a:blipFill>
                  <a:blip r:embed="rId5"/>
                  <a:stretch>
                    <a:fillRect l="-24000" r="-44000" b="-10769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3" name="Elbow Connector 82">
              <a:extLst>
                <a:ext uri="{FF2B5EF4-FFF2-40B4-BE49-F238E27FC236}">
                  <a16:creationId xmlns:a16="http://schemas.microsoft.com/office/drawing/2014/main" id="{5563E0AB-D1E1-0C41-B824-83E8C52C8674}"/>
                </a:ext>
              </a:extLst>
            </p:cNvPr>
            <p:cNvCxnSpPr>
              <a:cxnSpLocks/>
              <a:stCxn id="76" idx="2"/>
            </p:cNvCxnSpPr>
            <p:nvPr/>
          </p:nvCxnSpPr>
          <p:spPr>
            <a:xfrm rot="5400000">
              <a:off x="5773841" y="4115210"/>
              <a:ext cx="759024" cy="2156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306116FD-8D55-6442-8D6E-D2621C477274}"/>
                  </a:ext>
                </a:extLst>
              </p:cNvPr>
              <p:cNvSpPr txBox="1"/>
              <p:nvPr/>
            </p:nvSpPr>
            <p:spPr>
              <a:xfrm>
                <a:off x="2619961" y="4946687"/>
                <a:ext cx="3117713" cy="5049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/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</m:d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d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</a:rPr>
                          <m:t>𝑑𝑢</m:t>
                        </m:r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306116FD-8D55-6442-8D6E-D2621C4772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9961" y="4946687"/>
                <a:ext cx="3117713" cy="504946"/>
              </a:xfrm>
              <a:prstGeom prst="rect">
                <a:avLst/>
              </a:prstGeom>
              <a:blipFill>
                <a:blip r:embed="rId6"/>
                <a:stretch>
                  <a:fillRect t="-90000" b="-14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9" name="Rectangle 88">
            <a:extLst>
              <a:ext uri="{FF2B5EF4-FFF2-40B4-BE49-F238E27FC236}">
                <a16:creationId xmlns:a16="http://schemas.microsoft.com/office/drawing/2014/main" id="{B6A8BE41-3DF5-CB4C-A264-0DA1E9D81CF2}"/>
              </a:ext>
            </a:extLst>
          </p:cNvPr>
          <p:cNvSpPr/>
          <p:nvPr/>
        </p:nvSpPr>
        <p:spPr>
          <a:xfrm>
            <a:off x="4990726" y="4012815"/>
            <a:ext cx="1524000" cy="6858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C758B9A-3FB0-1F4A-9A6C-F5413C0B8AC3}"/>
              </a:ext>
            </a:extLst>
          </p:cNvPr>
          <p:cNvSpPr txBox="1"/>
          <p:nvPr/>
        </p:nvSpPr>
        <p:spPr>
          <a:xfrm>
            <a:off x="3429000" y="4950023"/>
            <a:ext cx="2343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/>
              <a:t>t</a:t>
            </a:r>
          </a:p>
        </p:txBody>
      </p:sp>
    </p:spTree>
    <p:extLst>
      <p:ext uri="{BB962C8B-B14F-4D97-AF65-F5344CB8AC3E}">
        <p14:creationId xmlns:p14="http://schemas.microsoft.com/office/powerpoint/2010/main" val="25155996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168690</TotalTime>
  <Words>1896</Words>
  <Application>Microsoft Macintosh PowerPoint</Application>
  <PresentationFormat>On-screen Show (4:3)</PresentationFormat>
  <Paragraphs>446</Paragraphs>
  <Slides>43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8" baseType="lpstr">
      <vt:lpstr>Arial</vt:lpstr>
      <vt:lpstr>Calibri</vt:lpstr>
      <vt:lpstr>Cambria Math</vt:lpstr>
      <vt:lpstr>Courier New</vt:lpstr>
      <vt:lpstr>Office Theme</vt:lpstr>
      <vt:lpstr>Computational Systems Biology for  Medical Applications   Modeling Essentials  </vt:lpstr>
      <vt:lpstr>G.P.E. Box (Famous Statistician)</vt:lpstr>
      <vt:lpstr>Agenda</vt:lpstr>
      <vt:lpstr>A Motivating Example: Modeling Water Flows and Levels for a Reservoir</vt:lpstr>
      <vt:lpstr>A conceptual model specifies variables and their roles.</vt:lpstr>
      <vt:lpstr>Technical models detail calculations.</vt:lpstr>
      <vt:lpstr>The reservoir is  a cylinder?</vt:lpstr>
      <vt:lpstr>Steps In Modeling</vt:lpstr>
      <vt:lpstr>Modeling Workflow</vt:lpstr>
      <vt:lpstr>Model Characteristics</vt:lpstr>
      <vt:lpstr>Assumptions (Approximations)</vt:lpstr>
      <vt:lpstr>Dimensional Analysis</vt:lpstr>
      <vt:lpstr>Rules for Dimensional Analysis</vt:lpstr>
      <vt:lpstr>Solving for the units of a</vt:lpstr>
      <vt:lpstr>Modeling Example: lac Operon</vt:lpstr>
      <vt:lpstr>When Should Yeast Adapt?</vt:lpstr>
      <vt:lpstr>How Yeast Adapts: lac operon</vt:lpstr>
      <vt:lpstr>Modeling the lac Operon</vt:lpstr>
      <vt:lpstr>Modeling the lac Operon</vt:lpstr>
      <vt:lpstr>Technical Models With Differential Equations</vt:lpstr>
      <vt:lpstr>What We Assume Using a Model Based on Differential Equations</vt:lpstr>
      <vt:lpstr>Solving Differential Equations Initial Value Problem (IVP)</vt:lpstr>
      <vt:lpstr>A More Elaborate Initial Value Problem</vt:lpstr>
      <vt:lpstr>Euler Algorithm for IVP</vt:lpstr>
      <vt:lpstr>Phase Portrait</vt:lpstr>
      <vt:lpstr>Phase Portrait For lac Operon Model</vt:lpstr>
      <vt:lpstr>Finding Fixed Points</vt:lpstr>
      <vt:lpstr>Relating Steady Calculations to Phase Portrait</vt:lpstr>
      <vt:lpstr>Types of Differential Equations</vt:lpstr>
      <vt:lpstr>Differential Equations for Chemical Reactions</vt:lpstr>
      <vt:lpstr>How Concentrations Change</vt:lpstr>
      <vt:lpstr>Technical Models With Markov Models</vt:lpstr>
      <vt:lpstr>Markov Model Core Concepts</vt:lpstr>
      <vt:lpstr>Markov Model Example: </vt:lpstr>
      <vt:lpstr>Deterministic vs. Stochastic Model</vt:lpstr>
      <vt:lpstr>Effect of the Number of Molecules</vt:lpstr>
      <vt:lpstr>Markov Model Example: </vt:lpstr>
      <vt:lpstr>Data Sources</vt:lpstr>
      <vt:lpstr>Review</vt:lpstr>
      <vt:lpstr>BACKUP</vt:lpstr>
      <vt:lpstr>Vocabulary for Modeling With Differential Equations</vt:lpstr>
      <vt:lpstr>Notes</vt:lpstr>
      <vt:lpstr>PowerPoint Presentation</vt:lpstr>
    </vt:vector>
  </TitlesOfParts>
  <Company>University of Washington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Tricia Caparas</dc:creator>
  <cp:lastModifiedBy>JOSEPH L. HELLERSTEIN</cp:lastModifiedBy>
  <cp:revision>2613</cp:revision>
  <cp:lastPrinted>2018-09-27T21:17:03Z</cp:lastPrinted>
  <dcterms:created xsi:type="dcterms:W3CDTF">2008-11-04T22:35:39Z</dcterms:created>
  <dcterms:modified xsi:type="dcterms:W3CDTF">2019-10-07T19:52:58Z</dcterms:modified>
</cp:coreProperties>
</file>